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3" r:id="rId1"/>
  </p:sldMasterIdLst>
  <p:notesMasterIdLst>
    <p:notesMasterId r:id="rId30"/>
  </p:notesMasterIdLst>
  <p:sldIdLst>
    <p:sldId id="256" r:id="rId2"/>
    <p:sldId id="262" r:id="rId3"/>
    <p:sldId id="258" r:id="rId4"/>
    <p:sldId id="264" r:id="rId5"/>
    <p:sldId id="263" r:id="rId6"/>
    <p:sldId id="260" r:id="rId7"/>
    <p:sldId id="265" r:id="rId8"/>
    <p:sldId id="261" r:id="rId9"/>
    <p:sldId id="268" r:id="rId10"/>
    <p:sldId id="257" r:id="rId11"/>
    <p:sldId id="281" r:id="rId12"/>
    <p:sldId id="293" r:id="rId13"/>
    <p:sldId id="283" r:id="rId14"/>
    <p:sldId id="282" r:id="rId15"/>
    <p:sldId id="284" r:id="rId16"/>
    <p:sldId id="269" r:id="rId17"/>
    <p:sldId id="259" r:id="rId18"/>
    <p:sldId id="287" r:id="rId19"/>
    <p:sldId id="292" r:id="rId20"/>
    <p:sldId id="286" r:id="rId21"/>
    <p:sldId id="294" r:id="rId22"/>
    <p:sldId id="270" r:id="rId23"/>
    <p:sldId id="266" r:id="rId24"/>
    <p:sldId id="288" r:id="rId25"/>
    <p:sldId id="289" r:id="rId26"/>
    <p:sldId id="290" r:id="rId27"/>
    <p:sldId id="291" r:id="rId28"/>
    <p:sldId id="2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标题" id="{9039B721-E347-5F4C-8A86-FD24B945F876}">
          <p14:sldIdLst>
            <p14:sldId id="256"/>
          </p14:sldIdLst>
        </p14:section>
        <p14:section name="简介" id="{99A388C4-8D49-4949-81BE-9984D2A992E6}">
          <p14:sldIdLst>
            <p14:sldId id="262"/>
            <p14:sldId id="258"/>
            <p14:sldId id="264"/>
            <p14:sldId id="263"/>
            <p14:sldId id="260"/>
            <p14:sldId id="265"/>
            <p14:sldId id="261"/>
          </p14:sldIdLst>
        </p14:section>
        <p14:section name="Broadcast" id="{65AFEE44-3BE3-984F-8549-D545E4F10615}">
          <p14:sldIdLst>
            <p14:sldId id="268"/>
            <p14:sldId id="257"/>
            <p14:sldId id="281"/>
            <p14:sldId id="293"/>
            <p14:sldId id="283"/>
            <p14:sldId id="282"/>
            <p14:sldId id="284"/>
          </p14:sldIdLst>
        </p14:section>
        <p14:section name="ContentProvider" id="{F98F858F-700E-5A43-A9EE-EF07645585C7}">
          <p14:sldIdLst>
            <p14:sldId id="269"/>
            <p14:sldId id="259"/>
            <p14:sldId id="287"/>
            <p14:sldId id="292"/>
            <p14:sldId id="286"/>
            <p14:sldId id="294"/>
          </p14:sldIdLst>
        </p14:section>
        <p14:section name="Service" id="{DCCAFF43-AA98-8D4F-B375-820D28DB2567}">
          <p14:sldIdLst>
            <p14:sldId id="270"/>
            <p14:sldId id="266"/>
            <p14:sldId id="288"/>
            <p14:sldId id="289"/>
            <p14:sldId id="290"/>
            <p14:sldId id="291"/>
            <p14:sldId id="295"/>
          </p14:sldIdLst>
        </p14:section>
        <p14:section name="总结" id="{3AD6B4FA-A4DD-FD4E-9D7A-B7D929BA77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9"/>
    <p:restoredTop sz="87555"/>
  </p:normalViewPr>
  <p:slideViewPr>
    <p:cSldViewPr snapToGrid="0" snapToObjects="1">
      <p:cViewPr>
        <p:scale>
          <a:sx n="302" d="100"/>
          <a:sy n="302" d="100"/>
        </p:scale>
        <p:origin x="-528" y="-3080"/>
      </p:cViewPr>
      <p:guideLst/>
    </p:cSldViewPr>
  </p:slideViewPr>
  <p:outlineViewPr>
    <p:cViewPr>
      <p:scale>
        <a:sx n="33" d="100"/>
        <a:sy n="33" d="100"/>
      </p:scale>
      <p:origin x="0" y="-2976"/>
    </p:cViewPr>
  </p:outlineViewPr>
  <p:notesTextViewPr>
    <p:cViewPr>
      <p:scale>
        <a:sx n="190" d="100"/>
        <a:sy n="19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E1F08-6994-9B48-A13A-1F5CF6C89C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FDF089D-4FE7-1B43-9317-5FEC846C51A1}">
      <dgm:prSet/>
      <dgm:spPr/>
      <dgm:t>
        <a:bodyPr/>
        <a:lstStyle/>
        <a:p>
          <a:r>
            <a:rPr lang="zh-CN" dirty="0"/>
            <a:t>接收消息的“消息队列”</a:t>
          </a:r>
        </a:p>
      </dgm:t>
    </dgm:pt>
    <dgm:pt modelId="{1DDB2787-65A9-1E4B-91D1-9B193A303F42}" type="parTrans" cxnId="{CF8C86A2-3F62-A247-84AD-DDF608F25692}">
      <dgm:prSet/>
      <dgm:spPr/>
      <dgm:t>
        <a:bodyPr/>
        <a:lstStyle/>
        <a:p>
          <a:endParaRPr lang="zh-CN" altLang="en-US"/>
        </a:p>
      </dgm:t>
    </dgm:pt>
    <dgm:pt modelId="{48D243D4-49AC-C541-8F64-7F5FF34231AE}" type="sibTrans" cxnId="{CF8C86A2-3F62-A247-84AD-DDF608F25692}">
      <dgm:prSet/>
      <dgm:spPr/>
      <dgm:t>
        <a:bodyPr/>
        <a:lstStyle/>
        <a:p>
          <a:endParaRPr lang="zh-CN" altLang="en-US"/>
        </a:p>
      </dgm:t>
    </dgm:pt>
    <dgm:pt modelId="{8D1BC93B-E573-114C-937F-F8F3C15BE3F1}">
      <dgm:prSet/>
      <dgm:spPr/>
      <dgm:t>
        <a:bodyPr/>
        <a:lstStyle/>
        <a:p>
          <a:r>
            <a:rPr lang="en-US"/>
            <a:t>MessageQueue</a:t>
          </a:r>
          <a:endParaRPr lang="zh-CN"/>
        </a:p>
      </dgm:t>
    </dgm:pt>
    <dgm:pt modelId="{6F1D6A5B-DA60-FA40-AB34-EAFCD9AD638A}" type="parTrans" cxnId="{3A218794-226A-C64A-B700-EFD17D66E638}">
      <dgm:prSet/>
      <dgm:spPr/>
      <dgm:t>
        <a:bodyPr/>
        <a:lstStyle/>
        <a:p>
          <a:endParaRPr lang="zh-CN" altLang="en-US"/>
        </a:p>
      </dgm:t>
    </dgm:pt>
    <dgm:pt modelId="{60F37878-96A6-7048-90F2-9CC9E820685D}" type="sibTrans" cxnId="{3A218794-226A-C64A-B700-EFD17D66E638}">
      <dgm:prSet/>
      <dgm:spPr/>
      <dgm:t>
        <a:bodyPr/>
        <a:lstStyle/>
        <a:p>
          <a:endParaRPr lang="zh-CN" altLang="en-US"/>
        </a:p>
      </dgm:t>
    </dgm:pt>
    <dgm:pt modelId="{CED4D3A7-4F63-C644-8B18-8EBDD4DA6A5E}">
      <dgm:prSet/>
      <dgm:spPr/>
      <dgm:t>
        <a:bodyPr/>
        <a:lstStyle/>
        <a:p>
          <a:r>
            <a:rPr lang="zh-CN" dirty="0"/>
            <a:t>阻塞式地接收并处理</a:t>
          </a:r>
          <a:r>
            <a:rPr lang="zh-CN" altLang="en-US" dirty="0"/>
            <a:t>消息</a:t>
          </a:r>
          <a:r>
            <a:rPr lang="zh-CN" dirty="0"/>
            <a:t>的“线程”</a:t>
          </a:r>
        </a:p>
      </dgm:t>
    </dgm:pt>
    <dgm:pt modelId="{B4BCB5B2-0C9C-EA47-9785-611EB72EA818}" type="parTrans" cxnId="{F577B59F-AD1D-4C45-9AC5-84481E7EFD94}">
      <dgm:prSet/>
      <dgm:spPr/>
      <dgm:t>
        <a:bodyPr/>
        <a:lstStyle/>
        <a:p>
          <a:endParaRPr lang="zh-CN" altLang="en-US"/>
        </a:p>
      </dgm:t>
    </dgm:pt>
    <dgm:pt modelId="{3DD05798-F374-E249-86F2-31C44D57F11B}" type="sibTrans" cxnId="{F577B59F-AD1D-4C45-9AC5-84481E7EFD94}">
      <dgm:prSet/>
      <dgm:spPr/>
      <dgm:t>
        <a:bodyPr/>
        <a:lstStyle/>
        <a:p>
          <a:endParaRPr lang="zh-CN" altLang="en-US"/>
        </a:p>
      </dgm:t>
    </dgm:pt>
    <dgm:pt modelId="{B142B0A7-C449-CD47-B9D8-37042D1E0EFB}">
      <dgm:prSet/>
      <dgm:spPr/>
      <dgm:t>
        <a:bodyPr/>
        <a:lstStyle/>
        <a:p>
          <a:r>
            <a:rPr lang="en-US"/>
            <a:t>Thread &amp; Looper</a:t>
          </a:r>
          <a:endParaRPr lang="zh-CN"/>
        </a:p>
      </dgm:t>
    </dgm:pt>
    <dgm:pt modelId="{3B5B64FD-AA95-3441-A409-0CA66E12CCE5}" type="parTrans" cxnId="{8A174814-BA01-414D-9C3C-81201DA1B378}">
      <dgm:prSet/>
      <dgm:spPr/>
      <dgm:t>
        <a:bodyPr/>
        <a:lstStyle/>
        <a:p>
          <a:endParaRPr lang="zh-CN" altLang="en-US"/>
        </a:p>
      </dgm:t>
    </dgm:pt>
    <dgm:pt modelId="{08772B9E-4F64-0B48-A2EC-0222818FA3CE}" type="sibTrans" cxnId="{8A174814-BA01-414D-9C3C-81201DA1B378}">
      <dgm:prSet/>
      <dgm:spPr/>
      <dgm:t>
        <a:bodyPr/>
        <a:lstStyle/>
        <a:p>
          <a:endParaRPr lang="zh-CN" altLang="en-US"/>
        </a:p>
      </dgm:t>
    </dgm:pt>
    <dgm:pt modelId="{7A6CF195-3B04-AD45-9EC1-9495CEDCB70A}">
      <dgm:prSet/>
      <dgm:spPr/>
      <dgm:t>
        <a:bodyPr/>
        <a:lstStyle/>
        <a:p>
          <a:r>
            <a:rPr lang="zh-CN" dirty="0"/>
            <a:t>可发送的“消息格式”</a:t>
          </a:r>
        </a:p>
      </dgm:t>
    </dgm:pt>
    <dgm:pt modelId="{78740882-1424-8246-8030-F5D2947B3384}" type="parTrans" cxnId="{5194FBD3-94C0-2D43-82EC-994DC561F478}">
      <dgm:prSet/>
      <dgm:spPr/>
      <dgm:t>
        <a:bodyPr/>
        <a:lstStyle/>
        <a:p>
          <a:endParaRPr lang="zh-CN" altLang="en-US"/>
        </a:p>
      </dgm:t>
    </dgm:pt>
    <dgm:pt modelId="{0D350C97-B4BA-7B47-9178-8B5CF304959D}" type="sibTrans" cxnId="{5194FBD3-94C0-2D43-82EC-994DC561F478}">
      <dgm:prSet/>
      <dgm:spPr/>
      <dgm:t>
        <a:bodyPr/>
        <a:lstStyle/>
        <a:p>
          <a:endParaRPr lang="zh-CN" altLang="en-US"/>
        </a:p>
      </dgm:t>
    </dgm:pt>
    <dgm:pt modelId="{FEE2FB0B-D68C-6C40-B606-BF26CFDC0966}">
      <dgm:prSet/>
      <dgm:spPr/>
      <dgm:t>
        <a:bodyPr/>
        <a:lstStyle/>
        <a:p>
          <a:r>
            <a:rPr lang="en-US"/>
            <a:t>Message</a:t>
          </a:r>
          <a:r>
            <a:rPr lang="zh-CN"/>
            <a:t> </a:t>
          </a:r>
          <a:r>
            <a:rPr lang="en-US"/>
            <a:t>&amp;</a:t>
          </a:r>
          <a:r>
            <a:rPr lang="zh-CN"/>
            <a:t> </a:t>
          </a:r>
          <a:r>
            <a:rPr lang="en-US"/>
            <a:t>Runnable</a:t>
          </a:r>
          <a:endParaRPr lang="zh-CN"/>
        </a:p>
      </dgm:t>
    </dgm:pt>
    <dgm:pt modelId="{2BF2C589-5DA0-D941-BD34-50FEFEA3580F}" type="parTrans" cxnId="{5C0E2600-9B52-DC45-AC14-D4523F283D30}">
      <dgm:prSet/>
      <dgm:spPr/>
      <dgm:t>
        <a:bodyPr/>
        <a:lstStyle/>
        <a:p>
          <a:endParaRPr lang="zh-CN" altLang="en-US"/>
        </a:p>
      </dgm:t>
    </dgm:pt>
    <dgm:pt modelId="{C1B1D5A1-74A9-AE46-8BD9-5D8860DEB7F3}" type="sibTrans" cxnId="{5C0E2600-9B52-DC45-AC14-D4523F283D30}">
      <dgm:prSet/>
      <dgm:spPr/>
      <dgm:t>
        <a:bodyPr/>
        <a:lstStyle/>
        <a:p>
          <a:endParaRPr lang="zh-CN" altLang="en-US"/>
        </a:p>
      </dgm:t>
    </dgm:pt>
    <dgm:pt modelId="{E8674BD9-09D2-3549-858A-F87C4FED4B28}">
      <dgm:prSet/>
      <dgm:spPr/>
      <dgm:t>
        <a:bodyPr/>
        <a:lstStyle/>
        <a:p>
          <a:r>
            <a:rPr lang="en-US" dirty="0"/>
            <a:t>“</a:t>
          </a:r>
          <a:r>
            <a:rPr lang="zh-CN" dirty="0"/>
            <a:t>消息发送函数”</a:t>
          </a:r>
        </a:p>
      </dgm:t>
    </dgm:pt>
    <dgm:pt modelId="{1CC38F6C-B672-5E46-87EB-247CC43E002B}" type="parTrans" cxnId="{AD58E85A-6BB2-8B4A-854F-A51268714143}">
      <dgm:prSet/>
      <dgm:spPr/>
      <dgm:t>
        <a:bodyPr/>
        <a:lstStyle/>
        <a:p>
          <a:endParaRPr lang="zh-CN" altLang="en-US"/>
        </a:p>
      </dgm:t>
    </dgm:pt>
    <dgm:pt modelId="{CDD18E06-4B9B-B549-B986-C693C5FE3174}" type="sibTrans" cxnId="{AD58E85A-6BB2-8B4A-854F-A51268714143}">
      <dgm:prSet/>
      <dgm:spPr/>
      <dgm:t>
        <a:bodyPr/>
        <a:lstStyle/>
        <a:p>
          <a:endParaRPr lang="zh-CN" altLang="en-US"/>
        </a:p>
      </dgm:t>
    </dgm:pt>
    <dgm:pt modelId="{9CD25160-EEE9-964B-BA38-1CFE30E432B6}">
      <dgm:prSet/>
      <dgm:spPr/>
      <dgm:t>
        <a:bodyPr/>
        <a:lstStyle/>
        <a:p>
          <a:r>
            <a:rPr lang="en-US"/>
            <a:t>Handler.post(Runnable) &amp; Handler.sendMessage(Message)</a:t>
          </a:r>
          <a:endParaRPr lang="zh-CN"/>
        </a:p>
      </dgm:t>
    </dgm:pt>
    <dgm:pt modelId="{CFE0273B-6A61-4747-965B-FDB419127CB4}" type="parTrans" cxnId="{EA7C37CA-0D53-674A-B4D1-42C7892C39B4}">
      <dgm:prSet/>
      <dgm:spPr/>
      <dgm:t>
        <a:bodyPr/>
        <a:lstStyle/>
        <a:p>
          <a:endParaRPr lang="zh-CN" altLang="en-US"/>
        </a:p>
      </dgm:t>
    </dgm:pt>
    <dgm:pt modelId="{9097803C-5215-3348-A941-F5D6B3E90799}" type="sibTrans" cxnId="{EA7C37CA-0D53-674A-B4D1-42C7892C39B4}">
      <dgm:prSet/>
      <dgm:spPr/>
      <dgm:t>
        <a:bodyPr/>
        <a:lstStyle/>
        <a:p>
          <a:endParaRPr lang="zh-CN" altLang="en-US"/>
        </a:p>
      </dgm:t>
    </dgm:pt>
    <dgm:pt modelId="{E01E3202-058D-944C-80E9-3D138FBADD26}" type="pres">
      <dgm:prSet presAssocID="{4A5E1F08-6994-9B48-A13A-1F5CF6C89C77}" presName="vert0" presStyleCnt="0">
        <dgm:presLayoutVars>
          <dgm:dir/>
          <dgm:animOne val="branch"/>
          <dgm:animLvl val="lvl"/>
        </dgm:presLayoutVars>
      </dgm:prSet>
      <dgm:spPr/>
    </dgm:pt>
    <dgm:pt modelId="{00DB0EB5-76EE-F44E-B9DB-39BFE4242319}" type="pres">
      <dgm:prSet presAssocID="{0FDF089D-4FE7-1B43-9317-5FEC846C51A1}" presName="thickLine" presStyleLbl="alignNode1" presStyleIdx="0" presStyleCnt="4"/>
      <dgm:spPr/>
    </dgm:pt>
    <dgm:pt modelId="{BC1FA614-3F5F-8D40-A7BF-32E36F9E7D78}" type="pres">
      <dgm:prSet presAssocID="{0FDF089D-4FE7-1B43-9317-5FEC846C51A1}" presName="horz1" presStyleCnt="0"/>
      <dgm:spPr/>
    </dgm:pt>
    <dgm:pt modelId="{F201E72B-98BE-824C-AAEE-A8DD9E246175}" type="pres">
      <dgm:prSet presAssocID="{0FDF089D-4FE7-1B43-9317-5FEC846C51A1}" presName="tx1" presStyleLbl="revTx" presStyleIdx="0" presStyleCnt="8"/>
      <dgm:spPr/>
    </dgm:pt>
    <dgm:pt modelId="{A2877949-FD01-C84D-94D7-0A17353F6300}" type="pres">
      <dgm:prSet presAssocID="{0FDF089D-4FE7-1B43-9317-5FEC846C51A1}" presName="vert1" presStyleCnt="0"/>
      <dgm:spPr/>
    </dgm:pt>
    <dgm:pt modelId="{2C678987-AAA9-F94D-AD4B-A6DA378109AC}" type="pres">
      <dgm:prSet presAssocID="{8D1BC93B-E573-114C-937F-F8F3C15BE3F1}" presName="vertSpace2a" presStyleCnt="0"/>
      <dgm:spPr/>
    </dgm:pt>
    <dgm:pt modelId="{81CE4DE1-13DE-5748-A274-0778890FC102}" type="pres">
      <dgm:prSet presAssocID="{8D1BC93B-E573-114C-937F-F8F3C15BE3F1}" presName="horz2" presStyleCnt="0"/>
      <dgm:spPr/>
    </dgm:pt>
    <dgm:pt modelId="{F2CF3084-FC94-344A-8F40-9EEC17C75FB2}" type="pres">
      <dgm:prSet presAssocID="{8D1BC93B-E573-114C-937F-F8F3C15BE3F1}" presName="horzSpace2" presStyleCnt="0"/>
      <dgm:spPr/>
    </dgm:pt>
    <dgm:pt modelId="{E74303C5-F125-8742-9D80-FA3FF8AE4169}" type="pres">
      <dgm:prSet presAssocID="{8D1BC93B-E573-114C-937F-F8F3C15BE3F1}" presName="tx2" presStyleLbl="revTx" presStyleIdx="1" presStyleCnt="8"/>
      <dgm:spPr/>
    </dgm:pt>
    <dgm:pt modelId="{2EB3D35C-CD59-264E-8DD0-332A36DBC932}" type="pres">
      <dgm:prSet presAssocID="{8D1BC93B-E573-114C-937F-F8F3C15BE3F1}" presName="vert2" presStyleCnt="0"/>
      <dgm:spPr/>
    </dgm:pt>
    <dgm:pt modelId="{E32F7327-DF76-E741-89DD-59E2F7483C84}" type="pres">
      <dgm:prSet presAssocID="{8D1BC93B-E573-114C-937F-F8F3C15BE3F1}" presName="thinLine2b" presStyleLbl="callout" presStyleIdx="0" presStyleCnt="4"/>
      <dgm:spPr/>
    </dgm:pt>
    <dgm:pt modelId="{4B8E7FE2-D12C-7C4F-9894-8DE057F04913}" type="pres">
      <dgm:prSet presAssocID="{8D1BC93B-E573-114C-937F-F8F3C15BE3F1}" presName="vertSpace2b" presStyleCnt="0"/>
      <dgm:spPr/>
    </dgm:pt>
    <dgm:pt modelId="{4A1F5AF4-18D7-914D-8232-699DC4B88D4A}" type="pres">
      <dgm:prSet presAssocID="{CED4D3A7-4F63-C644-8B18-8EBDD4DA6A5E}" presName="thickLine" presStyleLbl="alignNode1" presStyleIdx="1" presStyleCnt="4"/>
      <dgm:spPr/>
    </dgm:pt>
    <dgm:pt modelId="{70DBD124-7BA8-174B-97B1-A0D80B329639}" type="pres">
      <dgm:prSet presAssocID="{CED4D3A7-4F63-C644-8B18-8EBDD4DA6A5E}" presName="horz1" presStyleCnt="0"/>
      <dgm:spPr/>
    </dgm:pt>
    <dgm:pt modelId="{0A5F3D44-B835-DB47-BED9-7CB41A6A2B43}" type="pres">
      <dgm:prSet presAssocID="{CED4D3A7-4F63-C644-8B18-8EBDD4DA6A5E}" presName="tx1" presStyleLbl="revTx" presStyleIdx="2" presStyleCnt="8"/>
      <dgm:spPr/>
    </dgm:pt>
    <dgm:pt modelId="{3C986A84-92C0-3F47-B616-48D1AA3691CA}" type="pres">
      <dgm:prSet presAssocID="{CED4D3A7-4F63-C644-8B18-8EBDD4DA6A5E}" presName="vert1" presStyleCnt="0"/>
      <dgm:spPr/>
    </dgm:pt>
    <dgm:pt modelId="{B8D4C29B-F678-6C43-B82D-78B4779DA56B}" type="pres">
      <dgm:prSet presAssocID="{B142B0A7-C449-CD47-B9D8-37042D1E0EFB}" presName="vertSpace2a" presStyleCnt="0"/>
      <dgm:spPr/>
    </dgm:pt>
    <dgm:pt modelId="{C027CDF8-1463-F74A-94D8-8C90843AA275}" type="pres">
      <dgm:prSet presAssocID="{B142B0A7-C449-CD47-B9D8-37042D1E0EFB}" presName="horz2" presStyleCnt="0"/>
      <dgm:spPr/>
    </dgm:pt>
    <dgm:pt modelId="{038453BD-7280-B345-83F2-9F91685DE821}" type="pres">
      <dgm:prSet presAssocID="{B142B0A7-C449-CD47-B9D8-37042D1E0EFB}" presName="horzSpace2" presStyleCnt="0"/>
      <dgm:spPr/>
    </dgm:pt>
    <dgm:pt modelId="{928E30C4-F7F0-6E40-B8CB-26A8872C0710}" type="pres">
      <dgm:prSet presAssocID="{B142B0A7-C449-CD47-B9D8-37042D1E0EFB}" presName="tx2" presStyleLbl="revTx" presStyleIdx="3" presStyleCnt="8"/>
      <dgm:spPr/>
    </dgm:pt>
    <dgm:pt modelId="{55EE88E8-C2C5-9B42-AB33-AF68D085353E}" type="pres">
      <dgm:prSet presAssocID="{B142B0A7-C449-CD47-B9D8-37042D1E0EFB}" presName="vert2" presStyleCnt="0"/>
      <dgm:spPr/>
    </dgm:pt>
    <dgm:pt modelId="{6EEEC5DC-54DC-484C-9BFF-68F633ACB956}" type="pres">
      <dgm:prSet presAssocID="{B142B0A7-C449-CD47-B9D8-37042D1E0EFB}" presName="thinLine2b" presStyleLbl="callout" presStyleIdx="1" presStyleCnt="4"/>
      <dgm:spPr/>
    </dgm:pt>
    <dgm:pt modelId="{C69EBF9D-3531-D241-B82B-BC458E6500A8}" type="pres">
      <dgm:prSet presAssocID="{B142B0A7-C449-CD47-B9D8-37042D1E0EFB}" presName="vertSpace2b" presStyleCnt="0"/>
      <dgm:spPr/>
    </dgm:pt>
    <dgm:pt modelId="{2040B2A5-FD2A-8C41-9B07-C09B8E24447C}" type="pres">
      <dgm:prSet presAssocID="{7A6CF195-3B04-AD45-9EC1-9495CEDCB70A}" presName="thickLine" presStyleLbl="alignNode1" presStyleIdx="2" presStyleCnt="4"/>
      <dgm:spPr/>
    </dgm:pt>
    <dgm:pt modelId="{899851B9-AA3C-1348-B67E-E0F416094E03}" type="pres">
      <dgm:prSet presAssocID="{7A6CF195-3B04-AD45-9EC1-9495CEDCB70A}" presName="horz1" presStyleCnt="0"/>
      <dgm:spPr/>
    </dgm:pt>
    <dgm:pt modelId="{CA8D1362-8F64-C548-886E-30782280F622}" type="pres">
      <dgm:prSet presAssocID="{7A6CF195-3B04-AD45-9EC1-9495CEDCB70A}" presName="tx1" presStyleLbl="revTx" presStyleIdx="4" presStyleCnt="8"/>
      <dgm:spPr/>
    </dgm:pt>
    <dgm:pt modelId="{543ACEDB-86DE-9541-ABA2-A0D7B550C10B}" type="pres">
      <dgm:prSet presAssocID="{7A6CF195-3B04-AD45-9EC1-9495CEDCB70A}" presName="vert1" presStyleCnt="0"/>
      <dgm:spPr/>
    </dgm:pt>
    <dgm:pt modelId="{D52ABBC0-3E0B-C742-B126-6FD218001FBE}" type="pres">
      <dgm:prSet presAssocID="{FEE2FB0B-D68C-6C40-B606-BF26CFDC0966}" presName="vertSpace2a" presStyleCnt="0"/>
      <dgm:spPr/>
    </dgm:pt>
    <dgm:pt modelId="{C2C3A2E7-D2EB-EF41-B66F-E71066505695}" type="pres">
      <dgm:prSet presAssocID="{FEE2FB0B-D68C-6C40-B606-BF26CFDC0966}" presName="horz2" presStyleCnt="0"/>
      <dgm:spPr/>
    </dgm:pt>
    <dgm:pt modelId="{684201B5-2B72-4D49-9124-327D9D248C50}" type="pres">
      <dgm:prSet presAssocID="{FEE2FB0B-D68C-6C40-B606-BF26CFDC0966}" presName="horzSpace2" presStyleCnt="0"/>
      <dgm:spPr/>
    </dgm:pt>
    <dgm:pt modelId="{233B0949-ED6E-3148-9AAA-D77F10ACA7F7}" type="pres">
      <dgm:prSet presAssocID="{FEE2FB0B-D68C-6C40-B606-BF26CFDC0966}" presName="tx2" presStyleLbl="revTx" presStyleIdx="5" presStyleCnt="8"/>
      <dgm:spPr/>
    </dgm:pt>
    <dgm:pt modelId="{D6ADE104-EE83-5B42-89C4-8703130A9678}" type="pres">
      <dgm:prSet presAssocID="{FEE2FB0B-D68C-6C40-B606-BF26CFDC0966}" presName="vert2" presStyleCnt="0"/>
      <dgm:spPr/>
    </dgm:pt>
    <dgm:pt modelId="{34203EA9-3DC4-4048-8533-203063BA8212}" type="pres">
      <dgm:prSet presAssocID="{FEE2FB0B-D68C-6C40-B606-BF26CFDC0966}" presName="thinLine2b" presStyleLbl="callout" presStyleIdx="2" presStyleCnt="4"/>
      <dgm:spPr/>
    </dgm:pt>
    <dgm:pt modelId="{B8C7BF78-8B77-F748-A30E-BA4FF14FAF9E}" type="pres">
      <dgm:prSet presAssocID="{FEE2FB0B-D68C-6C40-B606-BF26CFDC0966}" presName="vertSpace2b" presStyleCnt="0"/>
      <dgm:spPr/>
    </dgm:pt>
    <dgm:pt modelId="{166B815B-A11F-A34F-A137-5924C56E6ECD}" type="pres">
      <dgm:prSet presAssocID="{E8674BD9-09D2-3549-858A-F87C4FED4B28}" presName="thickLine" presStyleLbl="alignNode1" presStyleIdx="3" presStyleCnt="4"/>
      <dgm:spPr/>
    </dgm:pt>
    <dgm:pt modelId="{965DC908-06F2-F144-8321-03CF6B4F8F4B}" type="pres">
      <dgm:prSet presAssocID="{E8674BD9-09D2-3549-858A-F87C4FED4B28}" presName="horz1" presStyleCnt="0"/>
      <dgm:spPr/>
    </dgm:pt>
    <dgm:pt modelId="{DEE70E58-F39F-AF49-9991-644F44049C6A}" type="pres">
      <dgm:prSet presAssocID="{E8674BD9-09D2-3549-858A-F87C4FED4B28}" presName="tx1" presStyleLbl="revTx" presStyleIdx="6" presStyleCnt="8"/>
      <dgm:spPr/>
    </dgm:pt>
    <dgm:pt modelId="{D7ADC2B2-5B35-3740-924C-EB4EC88467A2}" type="pres">
      <dgm:prSet presAssocID="{E8674BD9-09D2-3549-858A-F87C4FED4B28}" presName="vert1" presStyleCnt="0"/>
      <dgm:spPr/>
    </dgm:pt>
    <dgm:pt modelId="{B01C0ABB-9ACE-6B42-8FCB-F54DCACD2E0B}" type="pres">
      <dgm:prSet presAssocID="{9CD25160-EEE9-964B-BA38-1CFE30E432B6}" presName="vertSpace2a" presStyleCnt="0"/>
      <dgm:spPr/>
    </dgm:pt>
    <dgm:pt modelId="{DF41309F-967F-C543-961B-F6735820430D}" type="pres">
      <dgm:prSet presAssocID="{9CD25160-EEE9-964B-BA38-1CFE30E432B6}" presName="horz2" presStyleCnt="0"/>
      <dgm:spPr/>
    </dgm:pt>
    <dgm:pt modelId="{1F964F40-4307-314A-AA6D-F730C52E1D6B}" type="pres">
      <dgm:prSet presAssocID="{9CD25160-EEE9-964B-BA38-1CFE30E432B6}" presName="horzSpace2" presStyleCnt="0"/>
      <dgm:spPr/>
    </dgm:pt>
    <dgm:pt modelId="{459319D2-088C-C745-8B04-B08471F2A144}" type="pres">
      <dgm:prSet presAssocID="{9CD25160-EEE9-964B-BA38-1CFE30E432B6}" presName="tx2" presStyleLbl="revTx" presStyleIdx="7" presStyleCnt="8"/>
      <dgm:spPr/>
    </dgm:pt>
    <dgm:pt modelId="{D11AFC86-93BE-8749-80B7-0569A482DD74}" type="pres">
      <dgm:prSet presAssocID="{9CD25160-EEE9-964B-BA38-1CFE30E432B6}" presName="vert2" presStyleCnt="0"/>
      <dgm:spPr/>
    </dgm:pt>
    <dgm:pt modelId="{FE197608-744E-A748-B737-5967B7E1CC02}" type="pres">
      <dgm:prSet presAssocID="{9CD25160-EEE9-964B-BA38-1CFE30E432B6}" presName="thinLine2b" presStyleLbl="callout" presStyleIdx="3" presStyleCnt="4"/>
      <dgm:spPr/>
    </dgm:pt>
    <dgm:pt modelId="{B7B0E627-7311-5241-8710-D9F964143E35}" type="pres">
      <dgm:prSet presAssocID="{9CD25160-EEE9-964B-BA38-1CFE30E432B6}" presName="vertSpace2b" presStyleCnt="0"/>
      <dgm:spPr/>
    </dgm:pt>
  </dgm:ptLst>
  <dgm:cxnLst>
    <dgm:cxn modelId="{5C0E2600-9B52-DC45-AC14-D4523F283D30}" srcId="{7A6CF195-3B04-AD45-9EC1-9495CEDCB70A}" destId="{FEE2FB0B-D68C-6C40-B606-BF26CFDC0966}" srcOrd="0" destOrd="0" parTransId="{2BF2C589-5DA0-D941-BD34-50FEFEA3580F}" sibTransId="{C1B1D5A1-74A9-AE46-8BD9-5D8860DEB7F3}"/>
    <dgm:cxn modelId="{8A174814-BA01-414D-9C3C-81201DA1B378}" srcId="{CED4D3A7-4F63-C644-8B18-8EBDD4DA6A5E}" destId="{B142B0A7-C449-CD47-B9D8-37042D1E0EFB}" srcOrd="0" destOrd="0" parTransId="{3B5B64FD-AA95-3441-A409-0CA66E12CCE5}" sibTransId="{08772B9E-4F64-0B48-A2EC-0222818FA3CE}"/>
    <dgm:cxn modelId="{66467514-FCDB-8D49-B139-83CFA7C766C1}" type="presOf" srcId="{4A5E1F08-6994-9B48-A13A-1F5CF6C89C77}" destId="{E01E3202-058D-944C-80E9-3D138FBADD26}" srcOrd="0" destOrd="0" presId="urn:microsoft.com/office/officeart/2008/layout/LinedList"/>
    <dgm:cxn modelId="{7420061E-DD90-E448-956D-05C1B1F66284}" type="presOf" srcId="{7A6CF195-3B04-AD45-9EC1-9495CEDCB70A}" destId="{CA8D1362-8F64-C548-886E-30782280F622}" srcOrd="0" destOrd="0" presId="urn:microsoft.com/office/officeart/2008/layout/LinedList"/>
    <dgm:cxn modelId="{2D00A62B-14DD-A745-AAF8-06C17F997184}" type="presOf" srcId="{9CD25160-EEE9-964B-BA38-1CFE30E432B6}" destId="{459319D2-088C-C745-8B04-B08471F2A144}" srcOrd="0" destOrd="0" presId="urn:microsoft.com/office/officeart/2008/layout/LinedList"/>
    <dgm:cxn modelId="{AAC2D042-FCF2-FB48-A460-1B9D56D85931}" type="presOf" srcId="{8D1BC93B-E573-114C-937F-F8F3C15BE3F1}" destId="{E74303C5-F125-8742-9D80-FA3FF8AE4169}" srcOrd="0" destOrd="0" presId="urn:microsoft.com/office/officeart/2008/layout/LinedList"/>
    <dgm:cxn modelId="{AD58E85A-6BB2-8B4A-854F-A51268714143}" srcId="{4A5E1F08-6994-9B48-A13A-1F5CF6C89C77}" destId="{E8674BD9-09D2-3549-858A-F87C4FED4B28}" srcOrd="3" destOrd="0" parTransId="{1CC38F6C-B672-5E46-87EB-247CC43E002B}" sibTransId="{CDD18E06-4B9B-B549-B986-C693C5FE3174}"/>
    <dgm:cxn modelId="{C7261980-E48C-CF4B-A58F-73E4B71AC940}" type="presOf" srcId="{CED4D3A7-4F63-C644-8B18-8EBDD4DA6A5E}" destId="{0A5F3D44-B835-DB47-BED9-7CB41A6A2B43}" srcOrd="0" destOrd="0" presId="urn:microsoft.com/office/officeart/2008/layout/LinedList"/>
    <dgm:cxn modelId="{3A218794-226A-C64A-B700-EFD17D66E638}" srcId="{0FDF089D-4FE7-1B43-9317-5FEC846C51A1}" destId="{8D1BC93B-E573-114C-937F-F8F3C15BE3F1}" srcOrd="0" destOrd="0" parTransId="{6F1D6A5B-DA60-FA40-AB34-EAFCD9AD638A}" sibTransId="{60F37878-96A6-7048-90F2-9CC9E820685D}"/>
    <dgm:cxn modelId="{F577B59F-AD1D-4C45-9AC5-84481E7EFD94}" srcId="{4A5E1F08-6994-9B48-A13A-1F5CF6C89C77}" destId="{CED4D3A7-4F63-C644-8B18-8EBDD4DA6A5E}" srcOrd="1" destOrd="0" parTransId="{B4BCB5B2-0C9C-EA47-9785-611EB72EA818}" sibTransId="{3DD05798-F374-E249-86F2-31C44D57F11B}"/>
    <dgm:cxn modelId="{CF8C86A2-3F62-A247-84AD-DDF608F25692}" srcId="{4A5E1F08-6994-9B48-A13A-1F5CF6C89C77}" destId="{0FDF089D-4FE7-1B43-9317-5FEC846C51A1}" srcOrd="0" destOrd="0" parTransId="{1DDB2787-65A9-1E4B-91D1-9B193A303F42}" sibTransId="{48D243D4-49AC-C541-8F64-7F5FF34231AE}"/>
    <dgm:cxn modelId="{6CEA9FB2-1D44-8F48-8925-F638BC271F6A}" type="presOf" srcId="{E8674BD9-09D2-3549-858A-F87C4FED4B28}" destId="{DEE70E58-F39F-AF49-9991-644F44049C6A}" srcOrd="0" destOrd="0" presId="urn:microsoft.com/office/officeart/2008/layout/LinedList"/>
    <dgm:cxn modelId="{4D1FA7BE-1E50-C64C-9BD2-ADB215FA20CC}" type="presOf" srcId="{FEE2FB0B-D68C-6C40-B606-BF26CFDC0966}" destId="{233B0949-ED6E-3148-9AAA-D77F10ACA7F7}" srcOrd="0" destOrd="0" presId="urn:microsoft.com/office/officeart/2008/layout/LinedList"/>
    <dgm:cxn modelId="{EA7C37CA-0D53-674A-B4D1-42C7892C39B4}" srcId="{E8674BD9-09D2-3549-858A-F87C4FED4B28}" destId="{9CD25160-EEE9-964B-BA38-1CFE30E432B6}" srcOrd="0" destOrd="0" parTransId="{CFE0273B-6A61-4747-965B-FDB419127CB4}" sibTransId="{9097803C-5215-3348-A941-F5D6B3E90799}"/>
    <dgm:cxn modelId="{5194FBD3-94C0-2D43-82EC-994DC561F478}" srcId="{4A5E1F08-6994-9B48-A13A-1F5CF6C89C77}" destId="{7A6CF195-3B04-AD45-9EC1-9495CEDCB70A}" srcOrd="2" destOrd="0" parTransId="{78740882-1424-8246-8030-F5D2947B3384}" sibTransId="{0D350C97-B4BA-7B47-9178-8B5CF304959D}"/>
    <dgm:cxn modelId="{44C58CDE-98E5-5F4A-BACE-919D3A6317C7}" type="presOf" srcId="{B142B0A7-C449-CD47-B9D8-37042D1E0EFB}" destId="{928E30C4-F7F0-6E40-B8CB-26A8872C0710}" srcOrd="0" destOrd="0" presId="urn:microsoft.com/office/officeart/2008/layout/LinedList"/>
    <dgm:cxn modelId="{47557CEA-3C32-944D-915E-B7E56D290DA8}" type="presOf" srcId="{0FDF089D-4FE7-1B43-9317-5FEC846C51A1}" destId="{F201E72B-98BE-824C-AAEE-A8DD9E246175}" srcOrd="0" destOrd="0" presId="urn:microsoft.com/office/officeart/2008/layout/LinedList"/>
    <dgm:cxn modelId="{AAAF202C-07A0-9841-BB5D-6774C4016677}" type="presParOf" srcId="{E01E3202-058D-944C-80E9-3D138FBADD26}" destId="{00DB0EB5-76EE-F44E-B9DB-39BFE4242319}" srcOrd="0" destOrd="0" presId="urn:microsoft.com/office/officeart/2008/layout/LinedList"/>
    <dgm:cxn modelId="{80608491-28F0-2D4D-9AAE-93B40B4B1C45}" type="presParOf" srcId="{E01E3202-058D-944C-80E9-3D138FBADD26}" destId="{BC1FA614-3F5F-8D40-A7BF-32E36F9E7D78}" srcOrd="1" destOrd="0" presId="urn:microsoft.com/office/officeart/2008/layout/LinedList"/>
    <dgm:cxn modelId="{8FAC59AE-DABB-A040-B9E8-498D63ACA605}" type="presParOf" srcId="{BC1FA614-3F5F-8D40-A7BF-32E36F9E7D78}" destId="{F201E72B-98BE-824C-AAEE-A8DD9E246175}" srcOrd="0" destOrd="0" presId="urn:microsoft.com/office/officeart/2008/layout/LinedList"/>
    <dgm:cxn modelId="{542A2F22-191A-274F-9501-40993704A8BA}" type="presParOf" srcId="{BC1FA614-3F5F-8D40-A7BF-32E36F9E7D78}" destId="{A2877949-FD01-C84D-94D7-0A17353F6300}" srcOrd="1" destOrd="0" presId="urn:microsoft.com/office/officeart/2008/layout/LinedList"/>
    <dgm:cxn modelId="{D85ED71B-557F-9D48-8076-006B59CEF471}" type="presParOf" srcId="{A2877949-FD01-C84D-94D7-0A17353F6300}" destId="{2C678987-AAA9-F94D-AD4B-A6DA378109AC}" srcOrd="0" destOrd="0" presId="urn:microsoft.com/office/officeart/2008/layout/LinedList"/>
    <dgm:cxn modelId="{0620E017-F06A-2D4C-AC97-7D0758362A01}" type="presParOf" srcId="{A2877949-FD01-C84D-94D7-0A17353F6300}" destId="{81CE4DE1-13DE-5748-A274-0778890FC102}" srcOrd="1" destOrd="0" presId="urn:microsoft.com/office/officeart/2008/layout/LinedList"/>
    <dgm:cxn modelId="{E5BBB4D2-E531-AA49-BEEE-470A00360557}" type="presParOf" srcId="{81CE4DE1-13DE-5748-A274-0778890FC102}" destId="{F2CF3084-FC94-344A-8F40-9EEC17C75FB2}" srcOrd="0" destOrd="0" presId="urn:microsoft.com/office/officeart/2008/layout/LinedList"/>
    <dgm:cxn modelId="{3A587DE8-19C4-4A4C-B564-6608E1CBDCCE}" type="presParOf" srcId="{81CE4DE1-13DE-5748-A274-0778890FC102}" destId="{E74303C5-F125-8742-9D80-FA3FF8AE4169}" srcOrd="1" destOrd="0" presId="urn:microsoft.com/office/officeart/2008/layout/LinedList"/>
    <dgm:cxn modelId="{6F693777-B342-F143-AE5D-2D20182BF9AD}" type="presParOf" srcId="{81CE4DE1-13DE-5748-A274-0778890FC102}" destId="{2EB3D35C-CD59-264E-8DD0-332A36DBC932}" srcOrd="2" destOrd="0" presId="urn:microsoft.com/office/officeart/2008/layout/LinedList"/>
    <dgm:cxn modelId="{449F30EC-D272-794F-891A-40E9521D86FE}" type="presParOf" srcId="{A2877949-FD01-C84D-94D7-0A17353F6300}" destId="{E32F7327-DF76-E741-89DD-59E2F7483C84}" srcOrd="2" destOrd="0" presId="urn:microsoft.com/office/officeart/2008/layout/LinedList"/>
    <dgm:cxn modelId="{E62F6018-D09E-6947-8DFD-C650995AB7B8}" type="presParOf" srcId="{A2877949-FD01-C84D-94D7-0A17353F6300}" destId="{4B8E7FE2-D12C-7C4F-9894-8DE057F04913}" srcOrd="3" destOrd="0" presId="urn:microsoft.com/office/officeart/2008/layout/LinedList"/>
    <dgm:cxn modelId="{6B8924C9-667D-8349-B1B2-A1E59F69A46E}" type="presParOf" srcId="{E01E3202-058D-944C-80E9-3D138FBADD26}" destId="{4A1F5AF4-18D7-914D-8232-699DC4B88D4A}" srcOrd="2" destOrd="0" presId="urn:microsoft.com/office/officeart/2008/layout/LinedList"/>
    <dgm:cxn modelId="{FB45E04C-9029-BA4A-B20C-2FB0D0C0D4CD}" type="presParOf" srcId="{E01E3202-058D-944C-80E9-3D138FBADD26}" destId="{70DBD124-7BA8-174B-97B1-A0D80B329639}" srcOrd="3" destOrd="0" presId="urn:microsoft.com/office/officeart/2008/layout/LinedList"/>
    <dgm:cxn modelId="{49787008-59DC-2E47-BDAC-3B2C6164A772}" type="presParOf" srcId="{70DBD124-7BA8-174B-97B1-A0D80B329639}" destId="{0A5F3D44-B835-DB47-BED9-7CB41A6A2B43}" srcOrd="0" destOrd="0" presId="urn:microsoft.com/office/officeart/2008/layout/LinedList"/>
    <dgm:cxn modelId="{A02F6885-72DC-8D46-B564-6FE83DC4D17B}" type="presParOf" srcId="{70DBD124-7BA8-174B-97B1-A0D80B329639}" destId="{3C986A84-92C0-3F47-B616-48D1AA3691CA}" srcOrd="1" destOrd="0" presId="urn:microsoft.com/office/officeart/2008/layout/LinedList"/>
    <dgm:cxn modelId="{94D80692-10E1-FE45-B72D-57D5DFDBE949}" type="presParOf" srcId="{3C986A84-92C0-3F47-B616-48D1AA3691CA}" destId="{B8D4C29B-F678-6C43-B82D-78B4779DA56B}" srcOrd="0" destOrd="0" presId="urn:microsoft.com/office/officeart/2008/layout/LinedList"/>
    <dgm:cxn modelId="{CF2B5C14-B05C-4342-800A-AAA677AD9492}" type="presParOf" srcId="{3C986A84-92C0-3F47-B616-48D1AA3691CA}" destId="{C027CDF8-1463-F74A-94D8-8C90843AA275}" srcOrd="1" destOrd="0" presId="urn:microsoft.com/office/officeart/2008/layout/LinedList"/>
    <dgm:cxn modelId="{DD46B19B-B9E9-1840-84D9-6224667A6B2E}" type="presParOf" srcId="{C027CDF8-1463-F74A-94D8-8C90843AA275}" destId="{038453BD-7280-B345-83F2-9F91685DE821}" srcOrd="0" destOrd="0" presId="urn:microsoft.com/office/officeart/2008/layout/LinedList"/>
    <dgm:cxn modelId="{727A0F5E-3AF2-4841-B81D-0DC775BC8789}" type="presParOf" srcId="{C027CDF8-1463-F74A-94D8-8C90843AA275}" destId="{928E30C4-F7F0-6E40-B8CB-26A8872C0710}" srcOrd="1" destOrd="0" presId="urn:microsoft.com/office/officeart/2008/layout/LinedList"/>
    <dgm:cxn modelId="{F2E8BE4B-7121-E941-802E-E243DA13D188}" type="presParOf" srcId="{C027CDF8-1463-F74A-94D8-8C90843AA275}" destId="{55EE88E8-C2C5-9B42-AB33-AF68D085353E}" srcOrd="2" destOrd="0" presId="urn:microsoft.com/office/officeart/2008/layout/LinedList"/>
    <dgm:cxn modelId="{2CFE8AC6-F2E7-494E-BD35-8E46EDB844BF}" type="presParOf" srcId="{3C986A84-92C0-3F47-B616-48D1AA3691CA}" destId="{6EEEC5DC-54DC-484C-9BFF-68F633ACB956}" srcOrd="2" destOrd="0" presId="urn:microsoft.com/office/officeart/2008/layout/LinedList"/>
    <dgm:cxn modelId="{90FEFB8E-9B9A-854E-B0E5-53F55A6B579E}" type="presParOf" srcId="{3C986A84-92C0-3F47-B616-48D1AA3691CA}" destId="{C69EBF9D-3531-D241-B82B-BC458E6500A8}" srcOrd="3" destOrd="0" presId="urn:microsoft.com/office/officeart/2008/layout/LinedList"/>
    <dgm:cxn modelId="{66C1A835-FDB6-CC4D-8664-DC5C13A293FC}" type="presParOf" srcId="{E01E3202-058D-944C-80E9-3D138FBADD26}" destId="{2040B2A5-FD2A-8C41-9B07-C09B8E24447C}" srcOrd="4" destOrd="0" presId="urn:microsoft.com/office/officeart/2008/layout/LinedList"/>
    <dgm:cxn modelId="{AB875CE7-FF53-0E4A-8B18-BB3757A464AD}" type="presParOf" srcId="{E01E3202-058D-944C-80E9-3D138FBADD26}" destId="{899851B9-AA3C-1348-B67E-E0F416094E03}" srcOrd="5" destOrd="0" presId="urn:microsoft.com/office/officeart/2008/layout/LinedList"/>
    <dgm:cxn modelId="{12FC3F9B-7EA1-BD43-A355-B56035E31033}" type="presParOf" srcId="{899851B9-AA3C-1348-B67E-E0F416094E03}" destId="{CA8D1362-8F64-C548-886E-30782280F622}" srcOrd="0" destOrd="0" presId="urn:microsoft.com/office/officeart/2008/layout/LinedList"/>
    <dgm:cxn modelId="{4E62F729-8C0F-8442-B42B-121E7B2C7EDC}" type="presParOf" srcId="{899851B9-AA3C-1348-B67E-E0F416094E03}" destId="{543ACEDB-86DE-9541-ABA2-A0D7B550C10B}" srcOrd="1" destOrd="0" presId="urn:microsoft.com/office/officeart/2008/layout/LinedList"/>
    <dgm:cxn modelId="{7638C99A-66CB-B346-A617-60CEFB2F2000}" type="presParOf" srcId="{543ACEDB-86DE-9541-ABA2-A0D7B550C10B}" destId="{D52ABBC0-3E0B-C742-B126-6FD218001FBE}" srcOrd="0" destOrd="0" presId="urn:microsoft.com/office/officeart/2008/layout/LinedList"/>
    <dgm:cxn modelId="{3365B288-2806-9C42-BF5E-5933CA3FD646}" type="presParOf" srcId="{543ACEDB-86DE-9541-ABA2-A0D7B550C10B}" destId="{C2C3A2E7-D2EB-EF41-B66F-E71066505695}" srcOrd="1" destOrd="0" presId="urn:microsoft.com/office/officeart/2008/layout/LinedList"/>
    <dgm:cxn modelId="{077A3321-6D5C-1F4D-858E-9CC3416FC48F}" type="presParOf" srcId="{C2C3A2E7-D2EB-EF41-B66F-E71066505695}" destId="{684201B5-2B72-4D49-9124-327D9D248C50}" srcOrd="0" destOrd="0" presId="urn:microsoft.com/office/officeart/2008/layout/LinedList"/>
    <dgm:cxn modelId="{C54E8902-B69E-EF45-8875-34DC25185C77}" type="presParOf" srcId="{C2C3A2E7-D2EB-EF41-B66F-E71066505695}" destId="{233B0949-ED6E-3148-9AAA-D77F10ACA7F7}" srcOrd="1" destOrd="0" presId="urn:microsoft.com/office/officeart/2008/layout/LinedList"/>
    <dgm:cxn modelId="{2CC64DA1-697D-9F43-BFE9-4B8EE599614D}" type="presParOf" srcId="{C2C3A2E7-D2EB-EF41-B66F-E71066505695}" destId="{D6ADE104-EE83-5B42-89C4-8703130A9678}" srcOrd="2" destOrd="0" presId="urn:microsoft.com/office/officeart/2008/layout/LinedList"/>
    <dgm:cxn modelId="{3B879EBC-7E47-C244-A112-245A2F4778BE}" type="presParOf" srcId="{543ACEDB-86DE-9541-ABA2-A0D7B550C10B}" destId="{34203EA9-3DC4-4048-8533-203063BA8212}" srcOrd="2" destOrd="0" presId="urn:microsoft.com/office/officeart/2008/layout/LinedList"/>
    <dgm:cxn modelId="{0B85FD9B-DA5D-4C4C-BB2D-66E98D06C734}" type="presParOf" srcId="{543ACEDB-86DE-9541-ABA2-A0D7B550C10B}" destId="{B8C7BF78-8B77-F748-A30E-BA4FF14FAF9E}" srcOrd="3" destOrd="0" presId="urn:microsoft.com/office/officeart/2008/layout/LinedList"/>
    <dgm:cxn modelId="{E2F579B8-C138-644C-90A7-DFEDF8C92ED2}" type="presParOf" srcId="{E01E3202-058D-944C-80E9-3D138FBADD26}" destId="{166B815B-A11F-A34F-A137-5924C56E6ECD}" srcOrd="6" destOrd="0" presId="urn:microsoft.com/office/officeart/2008/layout/LinedList"/>
    <dgm:cxn modelId="{1779DEDF-CF15-0446-8010-B4C14D3B0368}" type="presParOf" srcId="{E01E3202-058D-944C-80E9-3D138FBADD26}" destId="{965DC908-06F2-F144-8321-03CF6B4F8F4B}" srcOrd="7" destOrd="0" presId="urn:microsoft.com/office/officeart/2008/layout/LinedList"/>
    <dgm:cxn modelId="{E6A6CC06-0EA1-464A-A48D-9092CB439ADE}" type="presParOf" srcId="{965DC908-06F2-F144-8321-03CF6B4F8F4B}" destId="{DEE70E58-F39F-AF49-9991-644F44049C6A}" srcOrd="0" destOrd="0" presId="urn:microsoft.com/office/officeart/2008/layout/LinedList"/>
    <dgm:cxn modelId="{754B6ADB-2F0B-9C40-A127-693341A81181}" type="presParOf" srcId="{965DC908-06F2-F144-8321-03CF6B4F8F4B}" destId="{D7ADC2B2-5B35-3740-924C-EB4EC88467A2}" srcOrd="1" destOrd="0" presId="urn:microsoft.com/office/officeart/2008/layout/LinedList"/>
    <dgm:cxn modelId="{F20B3C4D-03A4-3E4C-AC1E-EE8535658595}" type="presParOf" srcId="{D7ADC2B2-5B35-3740-924C-EB4EC88467A2}" destId="{B01C0ABB-9ACE-6B42-8FCB-F54DCACD2E0B}" srcOrd="0" destOrd="0" presId="urn:microsoft.com/office/officeart/2008/layout/LinedList"/>
    <dgm:cxn modelId="{1295E8CA-9FBC-474E-9722-BB2E92A3E3C2}" type="presParOf" srcId="{D7ADC2B2-5B35-3740-924C-EB4EC88467A2}" destId="{DF41309F-967F-C543-961B-F6735820430D}" srcOrd="1" destOrd="0" presId="urn:microsoft.com/office/officeart/2008/layout/LinedList"/>
    <dgm:cxn modelId="{A6F6B167-D8BC-1F4D-BFFB-8AC1EE008378}" type="presParOf" srcId="{DF41309F-967F-C543-961B-F6735820430D}" destId="{1F964F40-4307-314A-AA6D-F730C52E1D6B}" srcOrd="0" destOrd="0" presId="urn:microsoft.com/office/officeart/2008/layout/LinedList"/>
    <dgm:cxn modelId="{C4D1E179-DB5E-9940-B1FB-E4599E58FBF4}" type="presParOf" srcId="{DF41309F-967F-C543-961B-F6735820430D}" destId="{459319D2-088C-C745-8B04-B08471F2A144}" srcOrd="1" destOrd="0" presId="urn:microsoft.com/office/officeart/2008/layout/LinedList"/>
    <dgm:cxn modelId="{F7F30968-4F4D-414A-9DC2-9728196C32D2}" type="presParOf" srcId="{DF41309F-967F-C543-961B-F6735820430D}" destId="{D11AFC86-93BE-8749-80B7-0569A482DD74}" srcOrd="2" destOrd="0" presId="urn:microsoft.com/office/officeart/2008/layout/LinedList"/>
    <dgm:cxn modelId="{E3E0FE93-3B62-6E4C-AB52-B3FEC7C151F9}" type="presParOf" srcId="{D7ADC2B2-5B35-3740-924C-EB4EC88467A2}" destId="{FE197608-744E-A748-B737-5967B7E1CC02}" srcOrd="2" destOrd="0" presId="urn:microsoft.com/office/officeart/2008/layout/LinedList"/>
    <dgm:cxn modelId="{F1E9A9CD-AE6B-FF49-812B-E5D2C3252E08}" type="presParOf" srcId="{D7ADC2B2-5B35-3740-924C-EB4EC88467A2}" destId="{B7B0E627-7311-5241-8710-D9F964143E3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727D8-1594-5E4B-B012-DFBE9C76AB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2E51C531-CC62-9549-95D1-B9033D732715}">
      <dgm:prSet custT="1"/>
      <dgm:spPr/>
      <dgm:t>
        <a:bodyPr/>
        <a:lstStyle/>
        <a:p>
          <a:r>
            <a:rPr kumimoji="1" lang="zh-CN" altLang="en-US" sz="2000" dirty="0"/>
            <a:t>发送方式</a:t>
          </a:r>
          <a:endParaRPr lang="zh-CN" altLang="en-US" sz="2000" dirty="0"/>
        </a:p>
      </dgm:t>
    </dgm:pt>
    <dgm:pt modelId="{F1BD5102-AE85-D042-915E-1626C1716936}" type="parTrans" cxnId="{0F30B4CB-26D5-A944-980A-E31A6175AEF0}">
      <dgm:prSet/>
      <dgm:spPr/>
      <dgm:t>
        <a:bodyPr/>
        <a:lstStyle/>
        <a:p>
          <a:endParaRPr lang="zh-CN" altLang="en-US" sz="1400"/>
        </a:p>
      </dgm:t>
    </dgm:pt>
    <dgm:pt modelId="{F55EEA21-D3FA-C541-929A-4E7228EA8312}" type="sibTrans" cxnId="{0F30B4CB-26D5-A944-980A-E31A6175AEF0}">
      <dgm:prSet/>
      <dgm:spPr/>
      <dgm:t>
        <a:bodyPr/>
        <a:lstStyle/>
        <a:p>
          <a:endParaRPr lang="zh-CN" altLang="en-US" sz="1400"/>
        </a:p>
      </dgm:t>
    </dgm:pt>
    <dgm:pt modelId="{7E29AFF2-E19E-9549-AE09-C8296EB21D47}">
      <dgm:prSet custT="1"/>
      <dgm:spPr/>
      <dgm:t>
        <a:bodyPr/>
        <a:lstStyle/>
        <a:p>
          <a:r>
            <a:rPr kumimoji="1" lang="zh-CN" altLang="en-US" sz="2000"/>
            <a:t>有序广播</a:t>
          </a:r>
          <a:endParaRPr lang="zh-CN" altLang="en-US" sz="2000"/>
        </a:p>
      </dgm:t>
    </dgm:pt>
    <dgm:pt modelId="{D1006A7C-EE08-2B41-BB24-8DAECF067818}" type="parTrans" cxnId="{173A7E18-6A59-5B41-A85B-754CA9A45971}">
      <dgm:prSet/>
      <dgm:spPr/>
      <dgm:t>
        <a:bodyPr/>
        <a:lstStyle/>
        <a:p>
          <a:endParaRPr lang="zh-CN" altLang="en-US" sz="1400"/>
        </a:p>
      </dgm:t>
    </dgm:pt>
    <dgm:pt modelId="{68B24A70-563C-D34A-B45E-0570E9524FF9}" type="sibTrans" cxnId="{173A7E18-6A59-5B41-A85B-754CA9A45971}">
      <dgm:prSet/>
      <dgm:spPr/>
      <dgm:t>
        <a:bodyPr/>
        <a:lstStyle/>
        <a:p>
          <a:endParaRPr lang="zh-CN" altLang="en-US" sz="1400"/>
        </a:p>
      </dgm:t>
    </dgm:pt>
    <dgm:pt modelId="{351FCF17-C58D-D048-856F-B7CC6EABE1FA}">
      <dgm:prSet custT="1"/>
      <dgm:spPr/>
      <dgm:t>
        <a:bodyPr/>
        <a:lstStyle/>
        <a:p>
          <a:r>
            <a:rPr kumimoji="1" lang="zh-CN" altLang="en-US" sz="2000"/>
            <a:t>常规广播</a:t>
          </a:r>
          <a:endParaRPr lang="zh-CN" altLang="en-US" sz="2000"/>
        </a:p>
      </dgm:t>
    </dgm:pt>
    <dgm:pt modelId="{0CA73702-72F2-7047-A5F2-0664CA4CAA19}" type="parTrans" cxnId="{B1FF1B80-01C6-A54C-898D-4A70FCB5148B}">
      <dgm:prSet/>
      <dgm:spPr/>
      <dgm:t>
        <a:bodyPr/>
        <a:lstStyle/>
        <a:p>
          <a:endParaRPr lang="zh-CN" altLang="en-US" sz="1400"/>
        </a:p>
      </dgm:t>
    </dgm:pt>
    <dgm:pt modelId="{D74314D9-187F-374D-A867-0E0AEF6435C6}" type="sibTrans" cxnId="{B1FF1B80-01C6-A54C-898D-4A70FCB5148B}">
      <dgm:prSet/>
      <dgm:spPr/>
      <dgm:t>
        <a:bodyPr/>
        <a:lstStyle/>
        <a:p>
          <a:endParaRPr lang="zh-CN" altLang="en-US" sz="1400"/>
        </a:p>
      </dgm:t>
    </dgm:pt>
    <dgm:pt modelId="{61B7C246-F8FE-D745-84A3-A8AE52058F89}">
      <dgm:prSet custT="1"/>
      <dgm:spPr/>
      <dgm:t>
        <a:bodyPr/>
        <a:lstStyle/>
        <a:p>
          <a:r>
            <a:rPr kumimoji="1" lang="zh-CN" altLang="en-US" sz="2000" dirty="0"/>
            <a:t>粘性广播（弃用）</a:t>
          </a:r>
          <a:endParaRPr lang="zh-CN" altLang="en-US" sz="2000" dirty="0"/>
        </a:p>
      </dgm:t>
    </dgm:pt>
    <dgm:pt modelId="{B516985D-247C-4B46-BE7A-4AA194052BE2}" type="parTrans" cxnId="{AA6AE99A-35C6-6D4C-B223-A89AD52D317F}">
      <dgm:prSet/>
      <dgm:spPr/>
      <dgm:t>
        <a:bodyPr/>
        <a:lstStyle/>
        <a:p>
          <a:endParaRPr lang="zh-CN" altLang="en-US" sz="1400"/>
        </a:p>
      </dgm:t>
    </dgm:pt>
    <dgm:pt modelId="{417DD248-BB23-6A4B-8D77-15D1A96008F9}" type="sibTrans" cxnId="{AA6AE99A-35C6-6D4C-B223-A89AD52D317F}">
      <dgm:prSet/>
      <dgm:spPr/>
      <dgm:t>
        <a:bodyPr/>
        <a:lstStyle/>
        <a:p>
          <a:endParaRPr lang="zh-CN" altLang="en-US" sz="1400"/>
        </a:p>
      </dgm:t>
    </dgm:pt>
    <dgm:pt modelId="{2A3BC32F-6350-9546-9463-2525748B83EA}">
      <dgm:prSet custT="1"/>
      <dgm:spPr/>
      <dgm:t>
        <a:bodyPr/>
        <a:lstStyle/>
        <a:p>
          <a:r>
            <a:rPr kumimoji="1" lang="zh-CN" altLang="en-US" sz="2000"/>
            <a:t>本地广播</a:t>
          </a:r>
          <a:endParaRPr lang="zh-CN" altLang="en-US" sz="2000"/>
        </a:p>
      </dgm:t>
    </dgm:pt>
    <dgm:pt modelId="{CB59EEE6-2E68-534A-8B3A-A4FE250A22C2}" type="parTrans" cxnId="{EB265330-82D0-E94C-B9FD-A31A804A8C7B}">
      <dgm:prSet/>
      <dgm:spPr/>
      <dgm:t>
        <a:bodyPr/>
        <a:lstStyle/>
        <a:p>
          <a:endParaRPr lang="zh-CN" altLang="en-US" sz="1400"/>
        </a:p>
      </dgm:t>
    </dgm:pt>
    <dgm:pt modelId="{87147B38-ED17-E440-8B61-BD5AE7E21EA5}" type="sibTrans" cxnId="{EB265330-82D0-E94C-B9FD-A31A804A8C7B}">
      <dgm:prSet/>
      <dgm:spPr/>
      <dgm:t>
        <a:bodyPr/>
        <a:lstStyle/>
        <a:p>
          <a:endParaRPr lang="zh-CN" altLang="en-US" sz="1400"/>
        </a:p>
      </dgm:t>
    </dgm:pt>
    <dgm:pt modelId="{53F6168E-2538-5344-8E1C-A2F92801C2D7}">
      <dgm:prSet custT="1"/>
      <dgm:spPr/>
      <dgm:t>
        <a:bodyPr/>
        <a:lstStyle/>
        <a:p>
          <a:r>
            <a:rPr kumimoji="1" lang="zh-CN" altLang="en-US" sz="2000" dirty="0"/>
            <a:t>定义方式</a:t>
          </a:r>
          <a:endParaRPr lang="zh-CN" altLang="en-US" sz="2000" dirty="0"/>
        </a:p>
      </dgm:t>
    </dgm:pt>
    <dgm:pt modelId="{82071A3C-7A0F-F043-8B8F-DA969CB5DC24}" type="parTrans" cxnId="{E95AFDFA-F22C-7C4C-8F5C-80895DDDCCF4}">
      <dgm:prSet/>
      <dgm:spPr/>
      <dgm:t>
        <a:bodyPr/>
        <a:lstStyle/>
        <a:p>
          <a:endParaRPr lang="zh-CN" altLang="en-US" sz="1400"/>
        </a:p>
      </dgm:t>
    </dgm:pt>
    <dgm:pt modelId="{82F991B2-A026-0E4F-971F-6F5DC50BEFFF}" type="sibTrans" cxnId="{E95AFDFA-F22C-7C4C-8F5C-80895DDDCCF4}">
      <dgm:prSet/>
      <dgm:spPr/>
      <dgm:t>
        <a:bodyPr/>
        <a:lstStyle/>
        <a:p>
          <a:endParaRPr lang="zh-CN" altLang="en-US" sz="1400"/>
        </a:p>
      </dgm:t>
    </dgm:pt>
    <dgm:pt modelId="{943C84CB-7891-674F-BB44-3CDC50A72F16}">
      <dgm:prSet custT="1"/>
      <dgm:spPr/>
      <dgm:t>
        <a:bodyPr/>
        <a:lstStyle/>
        <a:p>
          <a:r>
            <a:rPr kumimoji="1" lang="zh-CN" altLang="en-US" sz="2000"/>
            <a:t>系统广播</a:t>
          </a:r>
          <a:endParaRPr lang="zh-CN" altLang="en-US" sz="2000"/>
        </a:p>
      </dgm:t>
    </dgm:pt>
    <dgm:pt modelId="{117E3062-CC19-9C48-9647-7779468ED35B}" type="parTrans" cxnId="{828EC261-1878-3545-B021-AF2D65363CE7}">
      <dgm:prSet/>
      <dgm:spPr/>
      <dgm:t>
        <a:bodyPr/>
        <a:lstStyle/>
        <a:p>
          <a:endParaRPr lang="zh-CN" altLang="en-US" sz="1400"/>
        </a:p>
      </dgm:t>
    </dgm:pt>
    <dgm:pt modelId="{11505D06-CA20-1647-A96D-2912C76622E2}" type="sibTrans" cxnId="{828EC261-1878-3545-B021-AF2D65363CE7}">
      <dgm:prSet/>
      <dgm:spPr/>
      <dgm:t>
        <a:bodyPr/>
        <a:lstStyle/>
        <a:p>
          <a:endParaRPr lang="zh-CN" altLang="en-US" sz="1400"/>
        </a:p>
      </dgm:t>
    </dgm:pt>
    <dgm:pt modelId="{3A79DAB1-9A85-0444-BC84-D3F576FB3DC5}">
      <dgm:prSet custT="1"/>
      <dgm:spPr/>
      <dgm:t>
        <a:bodyPr/>
        <a:lstStyle/>
        <a:p>
          <a:r>
            <a:rPr kumimoji="1" lang="zh-CN" altLang="en-US" sz="2000" dirty="0"/>
            <a:t>自定义广播</a:t>
          </a:r>
          <a:endParaRPr lang="zh-CN" altLang="en-US" sz="2000" dirty="0"/>
        </a:p>
      </dgm:t>
    </dgm:pt>
    <dgm:pt modelId="{DA39D2BC-DB61-4747-924F-DE4C1DF8B998}" type="parTrans" cxnId="{C1172B6F-5787-FC4A-9421-AD877EA530B6}">
      <dgm:prSet/>
      <dgm:spPr/>
      <dgm:t>
        <a:bodyPr/>
        <a:lstStyle/>
        <a:p>
          <a:endParaRPr lang="zh-CN" altLang="en-US" sz="1400"/>
        </a:p>
      </dgm:t>
    </dgm:pt>
    <dgm:pt modelId="{0F74D21E-7A3E-9F45-8C15-993CC1EE5158}" type="sibTrans" cxnId="{C1172B6F-5787-FC4A-9421-AD877EA530B6}">
      <dgm:prSet/>
      <dgm:spPr/>
      <dgm:t>
        <a:bodyPr/>
        <a:lstStyle/>
        <a:p>
          <a:endParaRPr lang="zh-CN" altLang="en-US" sz="1400"/>
        </a:p>
      </dgm:t>
    </dgm:pt>
    <dgm:pt modelId="{DD423616-347B-6840-847F-DE1A1AB60477}">
      <dgm:prSet custT="1"/>
      <dgm:spPr/>
      <dgm:t>
        <a:bodyPr/>
        <a:lstStyle/>
        <a:p>
          <a:r>
            <a:rPr kumimoji="1" lang="zh-CN" altLang="en-US" sz="2000" dirty="0"/>
            <a:t>接收器类型</a:t>
          </a:r>
          <a:endParaRPr lang="zh-CN" altLang="en-US" sz="2000" dirty="0"/>
        </a:p>
      </dgm:t>
    </dgm:pt>
    <dgm:pt modelId="{8EBCC64C-855F-C44B-8736-8876C26F3882}" type="parTrans" cxnId="{27F1E5A7-0AEB-E040-97EC-64DB5814359B}">
      <dgm:prSet/>
      <dgm:spPr/>
      <dgm:t>
        <a:bodyPr/>
        <a:lstStyle/>
        <a:p>
          <a:endParaRPr lang="zh-CN" altLang="en-US" sz="1400"/>
        </a:p>
      </dgm:t>
    </dgm:pt>
    <dgm:pt modelId="{983A88EA-6C06-C848-9F8E-A17416E464F6}" type="sibTrans" cxnId="{27F1E5A7-0AEB-E040-97EC-64DB5814359B}">
      <dgm:prSet/>
      <dgm:spPr/>
      <dgm:t>
        <a:bodyPr/>
        <a:lstStyle/>
        <a:p>
          <a:endParaRPr lang="zh-CN" altLang="en-US" sz="1400"/>
        </a:p>
      </dgm:t>
    </dgm:pt>
    <dgm:pt modelId="{C970D75C-AEB3-CB41-9700-8959995C5212}">
      <dgm:prSet custT="1"/>
      <dgm:spPr/>
      <dgm:t>
        <a:bodyPr/>
        <a:lstStyle/>
        <a:p>
          <a:r>
            <a:rPr kumimoji="1" lang="zh-CN" altLang="en-US" sz="2000" dirty="0"/>
            <a:t>静态接收器</a:t>
          </a:r>
          <a:endParaRPr lang="zh-CN" altLang="en-US" sz="2000" dirty="0"/>
        </a:p>
      </dgm:t>
    </dgm:pt>
    <dgm:pt modelId="{981ED4A5-ACF0-4F43-9B93-634363A1BE8A}" type="sibTrans" cxnId="{C5F2650A-D88F-5748-8E93-FAFF6885CC2C}">
      <dgm:prSet/>
      <dgm:spPr/>
      <dgm:t>
        <a:bodyPr/>
        <a:lstStyle/>
        <a:p>
          <a:endParaRPr lang="zh-CN" altLang="en-US" sz="1400"/>
        </a:p>
      </dgm:t>
    </dgm:pt>
    <dgm:pt modelId="{AF74F413-E918-9D4A-BCAB-2ACA7E6238C1}" type="parTrans" cxnId="{C5F2650A-D88F-5748-8E93-FAFF6885CC2C}">
      <dgm:prSet/>
      <dgm:spPr/>
      <dgm:t>
        <a:bodyPr/>
        <a:lstStyle/>
        <a:p>
          <a:endParaRPr lang="zh-CN" altLang="en-US" sz="1400"/>
        </a:p>
      </dgm:t>
    </dgm:pt>
    <dgm:pt modelId="{F6497007-F14D-CD48-9AFC-04BCF4D685A2}">
      <dgm:prSet custT="1"/>
      <dgm:spPr/>
      <dgm:t>
        <a:bodyPr/>
        <a:lstStyle/>
        <a:p>
          <a:r>
            <a:rPr kumimoji="1" lang="zh-CN" altLang="en-US" sz="2000" dirty="0"/>
            <a:t>动态接收器</a:t>
          </a:r>
          <a:endParaRPr lang="zh-CN" altLang="en-US" sz="2000" dirty="0"/>
        </a:p>
      </dgm:t>
    </dgm:pt>
    <dgm:pt modelId="{1B62E03C-0481-0140-B2A6-40AA8DEF7C33}" type="sibTrans" cxnId="{6D523CFF-F4BE-C642-A312-B3547A7F4F02}">
      <dgm:prSet/>
      <dgm:spPr/>
      <dgm:t>
        <a:bodyPr/>
        <a:lstStyle/>
        <a:p>
          <a:endParaRPr lang="zh-CN" altLang="en-US" sz="1400"/>
        </a:p>
      </dgm:t>
    </dgm:pt>
    <dgm:pt modelId="{99D0666B-963F-FC42-8F2F-AC8262B7F648}" type="parTrans" cxnId="{6D523CFF-F4BE-C642-A312-B3547A7F4F02}">
      <dgm:prSet/>
      <dgm:spPr/>
      <dgm:t>
        <a:bodyPr/>
        <a:lstStyle/>
        <a:p>
          <a:endParaRPr lang="zh-CN" altLang="en-US" sz="1400"/>
        </a:p>
      </dgm:t>
    </dgm:pt>
    <dgm:pt modelId="{C7333742-E8BD-3543-9581-F9AABEB4CDF5}" type="pres">
      <dgm:prSet presAssocID="{6B0727D8-1594-5E4B-B012-DFBE9C76ABC5}" presName="Name0" presStyleCnt="0">
        <dgm:presLayoutVars>
          <dgm:dir/>
          <dgm:animLvl val="lvl"/>
          <dgm:resizeHandles val="exact"/>
        </dgm:presLayoutVars>
      </dgm:prSet>
      <dgm:spPr/>
    </dgm:pt>
    <dgm:pt modelId="{91E76D32-3E08-8A4D-96C8-9111C2DA970A}" type="pres">
      <dgm:prSet presAssocID="{2E51C531-CC62-9549-95D1-B9033D732715}" presName="composite" presStyleCnt="0"/>
      <dgm:spPr/>
    </dgm:pt>
    <dgm:pt modelId="{16639C71-8610-6041-9274-60EE1DAE6E75}" type="pres">
      <dgm:prSet presAssocID="{2E51C531-CC62-9549-95D1-B9033D732715}" presName="parTx" presStyleLbl="alignNode1" presStyleIdx="0" presStyleCnt="3">
        <dgm:presLayoutVars>
          <dgm:chMax val="0"/>
          <dgm:chPref val="0"/>
          <dgm:bulletEnabled val="1"/>
        </dgm:presLayoutVars>
      </dgm:prSet>
      <dgm:spPr/>
    </dgm:pt>
    <dgm:pt modelId="{45748CC6-1581-754F-AD85-1310DDB5B7BE}" type="pres">
      <dgm:prSet presAssocID="{2E51C531-CC62-9549-95D1-B9033D732715}" presName="desTx" presStyleLbl="alignAccFollowNode1" presStyleIdx="0" presStyleCnt="3">
        <dgm:presLayoutVars>
          <dgm:bulletEnabled val="1"/>
        </dgm:presLayoutVars>
      </dgm:prSet>
      <dgm:spPr/>
    </dgm:pt>
    <dgm:pt modelId="{527E73B5-17C3-3544-AC54-65F6B5DBE6E5}" type="pres">
      <dgm:prSet presAssocID="{F55EEA21-D3FA-C541-929A-4E7228EA8312}" presName="space" presStyleCnt="0"/>
      <dgm:spPr/>
    </dgm:pt>
    <dgm:pt modelId="{10F87668-9A88-BF44-A778-ABC17F5BAD94}" type="pres">
      <dgm:prSet presAssocID="{53F6168E-2538-5344-8E1C-A2F92801C2D7}" presName="composite" presStyleCnt="0"/>
      <dgm:spPr/>
    </dgm:pt>
    <dgm:pt modelId="{D6BB4E1A-EDA4-F14C-A1D9-AB7CE799BFB8}" type="pres">
      <dgm:prSet presAssocID="{53F6168E-2538-5344-8E1C-A2F92801C2D7}" presName="parTx" presStyleLbl="alignNode1" presStyleIdx="1" presStyleCnt="3">
        <dgm:presLayoutVars>
          <dgm:chMax val="0"/>
          <dgm:chPref val="0"/>
          <dgm:bulletEnabled val="1"/>
        </dgm:presLayoutVars>
      </dgm:prSet>
      <dgm:spPr/>
    </dgm:pt>
    <dgm:pt modelId="{DBA84301-17F4-924D-88B6-57F79EB2CFCC}" type="pres">
      <dgm:prSet presAssocID="{53F6168E-2538-5344-8E1C-A2F92801C2D7}" presName="desTx" presStyleLbl="alignAccFollowNode1" presStyleIdx="1" presStyleCnt="3">
        <dgm:presLayoutVars>
          <dgm:bulletEnabled val="1"/>
        </dgm:presLayoutVars>
      </dgm:prSet>
      <dgm:spPr/>
    </dgm:pt>
    <dgm:pt modelId="{60C03D5C-7507-3149-BD14-D479F4B6F619}" type="pres">
      <dgm:prSet presAssocID="{82F991B2-A026-0E4F-971F-6F5DC50BEFFF}" presName="space" presStyleCnt="0"/>
      <dgm:spPr/>
    </dgm:pt>
    <dgm:pt modelId="{12392422-51BE-7249-94B2-6A966092B07B}" type="pres">
      <dgm:prSet presAssocID="{DD423616-347B-6840-847F-DE1A1AB60477}" presName="composite" presStyleCnt="0"/>
      <dgm:spPr/>
    </dgm:pt>
    <dgm:pt modelId="{425755A5-8473-144C-8C35-5340170A45F4}" type="pres">
      <dgm:prSet presAssocID="{DD423616-347B-6840-847F-DE1A1AB60477}" presName="parTx" presStyleLbl="alignNode1" presStyleIdx="2" presStyleCnt="3">
        <dgm:presLayoutVars>
          <dgm:chMax val="0"/>
          <dgm:chPref val="0"/>
          <dgm:bulletEnabled val="1"/>
        </dgm:presLayoutVars>
      </dgm:prSet>
      <dgm:spPr/>
    </dgm:pt>
    <dgm:pt modelId="{4EA5E18F-2916-9A43-A835-302C1F6997D1}" type="pres">
      <dgm:prSet presAssocID="{DD423616-347B-6840-847F-DE1A1AB60477}" presName="desTx" presStyleLbl="alignAccFollowNode1" presStyleIdx="2" presStyleCnt="3">
        <dgm:presLayoutVars>
          <dgm:bulletEnabled val="1"/>
        </dgm:presLayoutVars>
      </dgm:prSet>
      <dgm:spPr/>
    </dgm:pt>
  </dgm:ptLst>
  <dgm:cxnLst>
    <dgm:cxn modelId="{C5F2650A-D88F-5748-8E93-FAFF6885CC2C}" srcId="{DD423616-347B-6840-847F-DE1A1AB60477}" destId="{C970D75C-AEB3-CB41-9700-8959995C5212}" srcOrd="0" destOrd="0" parTransId="{AF74F413-E918-9D4A-BCAB-2ACA7E6238C1}" sibTransId="{981ED4A5-ACF0-4F43-9B93-634363A1BE8A}"/>
    <dgm:cxn modelId="{173A7E18-6A59-5B41-A85B-754CA9A45971}" srcId="{2E51C531-CC62-9549-95D1-B9033D732715}" destId="{7E29AFF2-E19E-9549-AE09-C8296EB21D47}" srcOrd="0" destOrd="0" parTransId="{D1006A7C-EE08-2B41-BB24-8DAECF067818}" sibTransId="{68B24A70-563C-D34A-B45E-0570E9524FF9}"/>
    <dgm:cxn modelId="{EB265330-82D0-E94C-B9FD-A31A804A8C7B}" srcId="{2E51C531-CC62-9549-95D1-B9033D732715}" destId="{2A3BC32F-6350-9546-9463-2525748B83EA}" srcOrd="3" destOrd="0" parTransId="{CB59EEE6-2E68-534A-8B3A-A4FE250A22C2}" sibTransId="{87147B38-ED17-E440-8B61-BD5AE7E21EA5}"/>
    <dgm:cxn modelId="{C28A9B32-02FB-1341-A62B-7B01CF275FFC}" type="presOf" srcId="{DD423616-347B-6840-847F-DE1A1AB60477}" destId="{425755A5-8473-144C-8C35-5340170A45F4}" srcOrd="0" destOrd="0" presId="urn:microsoft.com/office/officeart/2005/8/layout/hList1"/>
    <dgm:cxn modelId="{3428DF3E-94D7-3749-8FBD-BD2AAB1FEDBF}" type="presOf" srcId="{53F6168E-2538-5344-8E1C-A2F92801C2D7}" destId="{D6BB4E1A-EDA4-F14C-A1D9-AB7CE799BFB8}" srcOrd="0" destOrd="0" presId="urn:microsoft.com/office/officeart/2005/8/layout/hList1"/>
    <dgm:cxn modelId="{3625F63E-2DD2-FD43-AE89-0F03FD26639C}" type="presOf" srcId="{C970D75C-AEB3-CB41-9700-8959995C5212}" destId="{4EA5E18F-2916-9A43-A835-302C1F6997D1}" srcOrd="0" destOrd="0" presId="urn:microsoft.com/office/officeart/2005/8/layout/hList1"/>
    <dgm:cxn modelId="{E0974349-9493-5B41-BE29-2C49087549C3}" type="presOf" srcId="{943C84CB-7891-674F-BB44-3CDC50A72F16}" destId="{DBA84301-17F4-924D-88B6-57F79EB2CFCC}" srcOrd="0" destOrd="0" presId="urn:microsoft.com/office/officeart/2005/8/layout/hList1"/>
    <dgm:cxn modelId="{7DEEBD5A-BFFF-6D49-B720-19D14DE15376}" type="presOf" srcId="{2A3BC32F-6350-9546-9463-2525748B83EA}" destId="{45748CC6-1581-754F-AD85-1310DDB5B7BE}" srcOrd="0" destOrd="3" presId="urn:microsoft.com/office/officeart/2005/8/layout/hList1"/>
    <dgm:cxn modelId="{828EC261-1878-3545-B021-AF2D65363CE7}" srcId="{53F6168E-2538-5344-8E1C-A2F92801C2D7}" destId="{943C84CB-7891-674F-BB44-3CDC50A72F16}" srcOrd="0" destOrd="0" parTransId="{117E3062-CC19-9C48-9647-7779468ED35B}" sibTransId="{11505D06-CA20-1647-A96D-2912C76622E2}"/>
    <dgm:cxn modelId="{C1172B6F-5787-FC4A-9421-AD877EA530B6}" srcId="{53F6168E-2538-5344-8E1C-A2F92801C2D7}" destId="{3A79DAB1-9A85-0444-BC84-D3F576FB3DC5}" srcOrd="1" destOrd="0" parTransId="{DA39D2BC-DB61-4747-924F-DE4C1DF8B998}" sibTransId="{0F74D21E-7A3E-9F45-8C15-993CC1EE5158}"/>
    <dgm:cxn modelId="{B1FF1B80-01C6-A54C-898D-4A70FCB5148B}" srcId="{2E51C531-CC62-9549-95D1-B9033D732715}" destId="{351FCF17-C58D-D048-856F-B7CC6EABE1FA}" srcOrd="1" destOrd="0" parTransId="{0CA73702-72F2-7047-A5F2-0664CA4CAA19}" sibTransId="{D74314D9-187F-374D-A867-0E0AEF6435C6}"/>
    <dgm:cxn modelId="{7B913A99-D332-0946-8D9F-F6B6B461B062}" type="presOf" srcId="{61B7C246-F8FE-D745-84A3-A8AE52058F89}" destId="{45748CC6-1581-754F-AD85-1310DDB5B7BE}" srcOrd="0" destOrd="2" presId="urn:microsoft.com/office/officeart/2005/8/layout/hList1"/>
    <dgm:cxn modelId="{AA6AE99A-35C6-6D4C-B223-A89AD52D317F}" srcId="{2E51C531-CC62-9549-95D1-B9033D732715}" destId="{61B7C246-F8FE-D745-84A3-A8AE52058F89}" srcOrd="2" destOrd="0" parTransId="{B516985D-247C-4B46-BE7A-4AA194052BE2}" sibTransId="{417DD248-BB23-6A4B-8D77-15D1A96008F9}"/>
    <dgm:cxn modelId="{E7F55F9F-6E9E-EB4A-AEB1-2414D3157771}" type="presOf" srcId="{2E51C531-CC62-9549-95D1-B9033D732715}" destId="{16639C71-8610-6041-9274-60EE1DAE6E75}" srcOrd="0" destOrd="0" presId="urn:microsoft.com/office/officeart/2005/8/layout/hList1"/>
    <dgm:cxn modelId="{27F1E5A7-0AEB-E040-97EC-64DB5814359B}" srcId="{6B0727D8-1594-5E4B-B012-DFBE9C76ABC5}" destId="{DD423616-347B-6840-847F-DE1A1AB60477}" srcOrd="2" destOrd="0" parTransId="{8EBCC64C-855F-C44B-8736-8876C26F3882}" sibTransId="{983A88EA-6C06-C848-9F8E-A17416E464F6}"/>
    <dgm:cxn modelId="{87555AB8-8B49-CF43-9940-3A7070688C13}" type="presOf" srcId="{351FCF17-C58D-D048-856F-B7CC6EABE1FA}" destId="{45748CC6-1581-754F-AD85-1310DDB5B7BE}" srcOrd="0" destOrd="1" presId="urn:microsoft.com/office/officeart/2005/8/layout/hList1"/>
    <dgm:cxn modelId="{1F646DC1-1F1B-E54A-BA72-5A24148D3934}" type="presOf" srcId="{3A79DAB1-9A85-0444-BC84-D3F576FB3DC5}" destId="{DBA84301-17F4-924D-88B6-57F79EB2CFCC}" srcOrd="0" destOrd="1" presId="urn:microsoft.com/office/officeart/2005/8/layout/hList1"/>
    <dgm:cxn modelId="{0F30B4CB-26D5-A944-980A-E31A6175AEF0}" srcId="{6B0727D8-1594-5E4B-B012-DFBE9C76ABC5}" destId="{2E51C531-CC62-9549-95D1-B9033D732715}" srcOrd="0" destOrd="0" parTransId="{F1BD5102-AE85-D042-915E-1626C1716936}" sibTransId="{F55EEA21-D3FA-C541-929A-4E7228EA8312}"/>
    <dgm:cxn modelId="{CADB92CD-8F97-8C47-8356-5F3711E7543A}" type="presOf" srcId="{7E29AFF2-E19E-9549-AE09-C8296EB21D47}" destId="{45748CC6-1581-754F-AD85-1310DDB5B7BE}" srcOrd="0" destOrd="0" presId="urn:microsoft.com/office/officeart/2005/8/layout/hList1"/>
    <dgm:cxn modelId="{C4B8FCE8-678B-964E-943F-0B43448EEC7F}" type="presOf" srcId="{6B0727D8-1594-5E4B-B012-DFBE9C76ABC5}" destId="{C7333742-E8BD-3543-9581-F9AABEB4CDF5}" srcOrd="0" destOrd="0" presId="urn:microsoft.com/office/officeart/2005/8/layout/hList1"/>
    <dgm:cxn modelId="{E95AFDFA-F22C-7C4C-8F5C-80895DDDCCF4}" srcId="{6B0727D8-1594-5E4B-B012-DFBE9C76ABC5}" destId="{53F6168E-2538-5344-8E1C-A2F92801C2D7}" srcOrd="1" destOrd="0" parTransId="{82071A3C-7A0F-F043-8B8F-DA969CB5DC24}" sibTransId="{82F991B2-A026-0E4F-971F-6F5DC50BEFFF}"/>
    <dgm:cxn modelId="{7D28D9FB-4E9F-504C-9D1F-7130FFE02A24}" type="presOf" srcId="{F6497007-F14D-CD48-9AFC-04BCF4D685A2}" destId="{4EA5E18F-2916-9A43-A835-302C1F6997D1}" srcOrd="0" destOrd="1" presId="urn:microsoft.com/office/officeart/2005/8/layout/hList1"/>
    <dgm:cxn modelId="{6D523CFF-F4BE-C642-A312-B3547A7F4F02}" srcId="{DD423616-347B-6840-847F-DE1A1AB60477}" destId="{F6497007-F14D-CD48-9AFC-04BCF4D685A2}" srcOrd="1" destOrd="0" parTransId="{99D0666B-963F-FC42-8F2F-AC8262B7F648}" sibTransId="{1B62E03C-0481-0140-B2A6-40AA8DEF7C33}"/>
    <dgm:cxn modelId="{FB15A881-11A1-0B4F-AD43-E81327106C0C}" type="presParOf" srcId="{C7333742-E8BD-3543-9581-F9AABEB4CDF5}" destId="{91E76D32-3E08-8A4D-96C8-9111C2DA970A}" srcOrd="0" destOrd="0" presId="urn:microsoft.com/office/officeart/2005/8/layout/hList1"/>
    <dgm:cxn modelId="{E57D99E3-7B3F-F847-87A9-91487F1AF6C0}" type="presParOf" srcId="{91E76D32-3E08-8A4D-96C8-9111C2DA970A}" destId="{16639C71-8610-6041-9274-60EE1DAE6E75}" srcOrd="0" destOrd="0" presId="urn:microsoft.com/office/officeart/2005/8/layout/hList1"/>
    <dgm:cxn modelId="{9DF4B87E-CFCB-D848-8A8F-ABF0D6094CEF}" type="presParOf" srcId="{91E76D32-3E08-8A4D-96C8-9111C2DA970A}" destId="{45748CC6-1581-754F-AD85-1310DDB5B7BE}" srcOrd="1" destOrd="0" presId="urn:microsoft.com/office/officeart/2005/8/layout/hList1"/>
    <dgm:cxn modelId="{255346D0-B0C3-0F4C-A85C-FDD4208466F9}" type="presParOf" srcId="{C7333742-E8BD-3543-9581-F9AABEB4CDF5}" destId="{527E73B5-17C3-3544-AC54-65F6B5DBE6E5}" srcOrd="1" destOrd="0" presId="urn:microsoft.com/office/officeart/2005/8/layout/hList1"/>
    <dgm:cxn modelId="{96E64779-06A6-9D4C-9814-2582931F1B43}" type="presParOf" srcId="{C7333742-E8BD-3543-9581-F9AABEB4CDF5}" destId="{10F87668-9A88-BF44-A778-ABC17F5BAD94}" srcOrd="2" destOrd="0" presId="urn:microsoft.com/office/officeart/2005/8/layout/hList1"/>
    <dgm:cxn modelId="{F4FEC12A-EF66-A449-B8EF-1BDBD47105BB}" type="presParOf" srcId="{10F87668-9A88-BF44-A778-ABC17F5BAD94}" destId="{D6BB4E1A-EDA4-F14C-A1D9-AB7CE799BFB8}" srcOrd="0" destOrd="0" presId="urn:microsoft.com/office/officeart/2005/8/layout/hList1"/>
    <dgm:cxn modelId="{6853DFE2-4956-2346-B110-4B1F28603414}" type="presParOf" srcId="{10F87668-9A88-BF44-A778-ABC17F5BAD94}" destId="{DBA84301-17F4-924D-88B6-57F79EB2CFCC}" srcOrd="1" destOrd="0" presId="urn:microsoft.com/office/officeart/2005/8/layout/hList1"/>
    <dgm:cxn modelId="{8E490F98-E0A6-4A45-8D96-F2036AF195EC}" type="presParOf" srcId="{C7333742-E8BD-3543-9581-F9AABEB4CDF5}" destId="{60C03D5C-7507-3149-BD14-D479F4B6F619}" srcOrd="3" destOrd="0" presId="urn:microsoft.com/office/officeart/2005/8/layout/hList1"/>
    <dgm:cxn modelId="{39994867-4C0B-4A4B-B4A7-CE98C091C111}" type="presParOf" srcId="{C7333742-E8BD-3543-9581-F9AABEB4CDF5}" destId="{12392422-51BE-7249-94B2-6A966092B07B}" srcOrd="4" destOrd="0" presId="urn:microsoft.com/office/officeart/2005/8/layout/hList1"/>
    <dgm:cxn modelId="{01986795-8313-E849-B90C-14E9F3557990}" type="presParOf" srcId="{12392422-51BE-7249-94B2-6A966092B07B}" destId="{425755A5-8473-144C-8C35-5340170A45F4}" srcOrd="0" destOrd="0" presId="urn:microsoft.com/office/officeart/2005/8/layout/hList1"/>
    <dgm:cxn modelId="{D8A96F72-F908-114E-BB2A-26BBB2E97FD6}" type="presParOf" srcId="{12392422-51BE-7249-94B2-6A966092B07B}" destId="{4EA5E18F-2916-9A43-A835-302C1F6997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B0EB5-76EE-F44E-B9DB-39BFE4242319}">
      <dsp:nvSpPr>
        <dsp:cNvPr id="0" name=""/>
        <dsp:cNvSpPr/>
      </dsp:nvSpPr>
      <dsp:spPr>
        <a:xfrm>
          <a:off x="0" y="0"/>
          <a:ext cx="42717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1E72B-98BE-824C-AAEE-A8DD9E246175}">
      <dsp:nvSpPr>
        <dsp:cNvPr id="0" name=""/>
        <dsp:cNvSpPr/>
      </dsp:nvSpPr>
      <dsp:spPr>
        <a:xfrm>
          <a:off x="0" y="0"/>
          <a:ext cx="854354"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sz="1200" kern="1200" dirty="0"/>
            <a:t>接收消息的“消息队列”</a:t>
          </a:r>
        </a:p>
      </dsp:txBody>
      <dsp:txXfrm>
        <a:off x="0" y="0"/>
        <a:ext cx="854354" cy="775495"/>
      </dsp:txXfrm>
    </dsp:sp>
    <dsp:sp modelId="{E74303C5-F125-8742-9D80-FA3FF8AE4169}">
      <dsp:nvSpPr>
        <dsp:cNvPr id="0" name=""/>
        <dsp:cNvSpPr/>
      </dsp:nvSpPr>
      <dsp:spPr>
        <a:xfrm>
          <a:off x="918430" y="35215"/>
          <a:ext cx="3353340" cy="70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MessageQueue</a:t>
          </a:r>
          <a:endParaRPr lang="zh-CN" sz="1000" kern="1200"/>
        </a:p>
      </dsp:txBody>
      <dsp:txXfrm>
        <a:off x="918430" y="35215"/>
        <a:ext cx="3353340" cy="704307"/>
      </dsp:txXfrm>
    </dsp:sp>
    <dsp:sp modelId="{E32F7327-DF76-E741-89DD-59E2F7483C84}">
      <dsp:nvSpPr>
        <dsp:cNvPr id="0" name=""/>
        <dsp:cNvSpPr/>
      </dsp:nvSpPr>
      <dsp:spPr>
        <a:xfrm>
          <a:off x="854354" y="739522"/>
          <a:ext cx="34174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F5AF4-18D7-914D-8232-699DC4B88D4A}">
      <dsp:nvSpPr>
        <dsp:cNvPr id="0" name=""/>
        <dsp:cNvSpPr/>
      </dsp:nvSpPr>
      <dsp:spPr>
        <a:xfrm>
          <a:off x="0" y="775495"/>
          <a:ext cx="42717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F3D44-B835-DB47-BED9-7CB41A6A2B43}">
      <dsp:nvSpPr>
        <dsp:cNvPr id="0" name=""/>
        <dsp:cNvSpPr/>
      </dsp:nvSpPr>
      <dsp:spPr>
        <a:xfrm>
          <a:off x="0" y="775495"/>
          <a:ext cx="854354"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sz="1200" kern="1200" dirty="0"/>
            <a:t>阻塞式地接收并处理</a:t>
          </a:r>
          <a:r>
            <a:rPr lang="zh-CN" altLang="en-US" sz="1200" kern="1200" dirty="0"/>
            <a:t>消息</a:t>
          </a:r>
          <a:r>
            <a:rPr lang="zh-CN" sz="1200" kern="1200" dirty="0"/>
            <a:t>的“线程”</a:t>
          </a:r>
        </a:p>
      </dsp:txBody>
      <dsp:txXfrm>
        <a:off x="0" y="775495"/>
        <a:ext cx="854354" cy="775495"/>
      </dsp:txXfrm>
    </dsp:sp>
    <dsp:sp modelId="{928E30C4-F7F0-6E40-B8CB-26A8872C0710}">
      <dsp:nvSpPr>
        <dsp:cNvPr id="0" name=""/>
        <dsp:cNvSpPr/>
      </dsp:nvSpPr>
      <dsp:spPr>
        <a:xfrm>
          <a:off x="918430" y="810710"/>
          <a:ext cx="3353340" cy="70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Thread &amp; Looper</a:t>
          </a:r>
          <a:endParaRPr lang="zh-CN" sz="1000" kern="1200"/>
        </a:p>
      </dsp:txBody>
      <dsp:txXfrm>
        <a:off x="918430" y="810710"/>
        <a:ext cx="3353340" cy="704307"/>
      </dsp:txXfrm>
    </dsp:sp>
    <dsp:sp modelId="{6EEEC5DC-54DC-484C-9BFF-68F633ACB956}">
      <dsp:nvSpPr>
        <dsp:cNvPr id="0" name=""/>
        <dsp:cNvSpPr/>
      </dsp:nvSpPr>
      <dsp:spPr>
        <a:xfrm>
          <a:off x="854354" y="1515018"/>
          <a:ext cx="34174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40B2A5-FD2A-8C41-9B07-C09B8E24447C}">
      <dsp:nvSpPr>
        <dsp:cNvPr id="0" name=""/>
        <dsp:cNvSpPr/>
      </dsp:nvSpPr>
      <dsp:spPr>
        <a:xfrm>
          <a:off x="0" y="1550991"/>
          <a:ext cx="42717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D1362-8F64-C548-886E-30782280F622}">
      <dsp:nvSpPr>
        <dsp:cNvPr id="0" name=""/>
        <dsp:cNvSpPr/>
      </dsp:nvSpPr>
      <dsp:spPr>
        <a:xfrm>
          <a:off x="0" y="1550991"/>
          <a:ext cx="854354"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sz="1200" kern="1200" dirty="0"/>
            <a:t>可发送的“消息格式”</a:t>
          </a:r>
        </a:p>
      </dsp:txBody>
      <dsp:txXfrm>
        <a:off x="0" y="1550991"/>
        <a:ext cx="854354" cy="775495"/>
      </dsp:txXfrm>
    </dsp:sp>
    <dsp:sp modelId="{233B0949-ED6E-3148-9AAA-D77F10ACA7F7}">
      <dsp:nvSpPr>
        <dsp:cNvPr id="0" name=""/>
        <dsp:cNvSpPr/>
      </dsp:nvSpPr>
      <dsp:spPr>
        <a:xfrm>
          <a:off x="918430" y="1586206"/>
          <a:ext cx="3353340" cy="70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Message</a:t>
          </a:r>
          <a:r>
            <a:rPr lang="zh-CN" sz="1000" kern="1200"/>
            <a:t> </a:t>
          </a:r>
          <a:r>
            <a:rPr lang="en-US" sz="1000" kern="1200"/>
            <a:t>&amp;</a:t>
          </a:r>
          <a:r>
            <a:rPr lang="zh-CN" sz="1000" kern="1200"/>
            <a:t> </a:t>
          </a:r>
          <a:r>
            <a:rPr lang="en-US" sz="1000" kern="1200"/>
            <a:t>Runnable</a:t>
          </a:r>
          <a:endParaRPr lang="zh-CN" sz="1000" kern="1200"/>
        </a:p>
      </dsp:txBody>
      <dsp:txXfrm>
        <a:off x="918430" y="1586206"/>
        <a:ext cx="3353340" cy="704307"/>
      </dsp:txXfrm>
    </dsp:sp>
    <dsp:sp modelId="{34203EA9-3DC4-4048-8533-203063BA8212}">
      <dsp:nvSpPr>
        <dsp:cNvPr id="0" name=""/>
        <dsp:cNvSpPr/>
      </dsp:nvSpPr>
      <dsp:spPr>
        <a:xfrm>
          <a:off x="854354" y="2290513"/>
          <a:ext cx="34174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6B815B-A11F-A34F-A137-5924C56E6ECD}">
      <dsp:nvSpPr>
        <dsp:cNvPr id="0" name=""/>
        <dsp:cNvSpPr/>
      </dsp:nvSpPr>
      <dsp:spPr>
        <a:xfrm>
          <a:off x="0" y="2326486"/>
          <a:ext cx="427177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70E58-F39F-AF49-9991-644F44049C6A}">
      <dsp:nvSpPr>
        <dsp:cNvPr id="0" name=""/>
        <dsp:cNvSpPr/>
      </dsp:nvSpPr>
      <dsp:spPr>
        <a:xfrm>
          <a:off x="0" y="2326486"/>
          <a:ext cx="854354"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a:t>
          </a:r>
          <a:r>
            <a:rPr lang="zh-CN" sz="1200" kern="1200" dirty="0"/>
            <a:t>消息发送函数”</a:t>
          </a:r>
        </a:p>
      </dsp:txBody>
      <dsp:txXfrm>
        <a:off x="0" y="2326486"/>
        <a:ext cx="854354" cy="775495"/>
      </dsp:txXfrm>
    </dsp:sp>
    <dsp:sp modelId="{459319D2-088C-C745-8B04-B08471F2A144}">
      <dsp:nvSpPr>
        <dsp:cNvPr id="0" name=""/>
        <dsp:cNvSpPr/>
      </dsp:nvSpPr>
      <dsp:spPr>
        <a:xfrm>
          <a:off x="918430" y="2361701"/>
          <a:ext cx="3353340" cy="70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Handler.post(Runnable) &amp; Handler.sendMessage(Message)</a:t>
          </a:r>
          <a:endParaRPr lang="zh-CN" sz="1000" kern="1200"/>
        </a:p>
      </dsp:txBody>
      <dsp:txXfrm>
        <a:off x="918430" y="2361701"/>
        <a:ext cx="3353340" cy="704307"/>
      </dsp:txXfrm>
    </dsp:sp>
    <dsp:sp modelId="{FE197608-744E-A748-B737-5967B7E1CC02}">
      <dsp:nvSpPr>
        <dsp:cNvPr id="0" name=""/>
        <dsp:cNvSpPr/>
      </dsp:nvSpPr>
      <dsp:spPr>
        <a:xfrm>
          <a:off x="854354" y="3066009"/>
          <a:ext cx="34174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39C71-8610-6041-9274-60EE1DAE6E75}">
      <dsp:nvSpPr>
        <dsp:cNvPr id="0" name=""/>
        <dsp:cNvSpPr/>
      </dsp:nvSpPr>
      <dsp:spPr>
        <a:xfrm>
          <a:off x="2415" y="3832"/>
          <a:ext cx="2355577" cy="9422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zh-CN" altLang="en-US" sz="2000" kern="1200" dirty="0"/>
            <a:t>发送方式</a:t>
          </a:r>
          <a:endParaRPr lang="zh-CN" altLang="en-US" sz="2000" kern="1200" dirty="0"/>
        </a:p>
      </dsp:txBody>
      <dsp:txXfrm>
        <a:off x="2415" y="3832"/>
        <a:ext cx="2355577" cy="942230"/>
      </dsp:txXfrm>
    </dsp:sp>
    <dsp:sp modelId="{45748CC6-1581-754F-AD85-1310DDB5B7BE}">
      <dsp:nvSpPr>
        <dsp:cNvPr id="0" name=""/>
        <dsp:cNvSpPr/>
      </dsp:nvSpPr>
      <dsp:spPr>
        <a:xfrm>
          <a:off x="2415" y="946062"/>
          <a:ext cx="2355577" cy="2152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kumimoji="1" lang="zh-CN" altLang="en-US" sz="2000" kern="1200"/>
            <a:t>有序广播</a:t>
          </a:r>
          <a:endParaRPr lang="zh-CN" altLang="en-US" sz="2000" kern="1200"/>
        </a:p>
        <a:p>
          <a:pPr marL="228600" lvl="1" indent="-228600" algn="l" defTabSz="889000">
            <a:lnSpc>
              <a:spcPct val="90000"/>
            </a:lnSpc>
            <a:spcBef>
              <a:spcPct val="0"/>
            </a:spcBef>
            <a:spcAft>
              <a:spcPct val="15000"/>
            </a:spcAft>
            <a:buChar char="•"/>
          </a:pPr>
          <a:r>
            <a:rPr kumimoji="1" lang="zh-CN" altLang="en-US" sz="2000" kern="1200"/>
            <a:t>常规广播</a:t>
          </a:r>
          <a:endParaRPr lang="zh-CN" altLang="en-US" sz="2000" kern="1200"/>
        </a:p>
        <a:p>
          <a:pPr marL="228600" lvl="1" indent="-228600" algn="l" defTabSz="889000">
            <a:lnSpc>
              <a:spcPct val="90000"/>
            </a:lnSpc>
            <a:spcBef>
              <a:spcPct val="0"/>
            </a:spcBef>
            <a:spcAft>
              <a:spcPct val="15000"/>
            </a:spcAft>
            <a:buChar char="•"/>
          </a:pPr>
          <a:r>
            <a:rPr kumimoji="1" lang="zh-CN" altLang="en-US" sz="2000" kern="1200" dirty="0"/>
            <a:t>粘性广播（弃用）</a:t>
          </a:r>
          <a:endParaRPr lang="zh-CN" altLang="en-US" sz="2000" kern="1200" dirty="0"/>
        </a:p>
        <a:p>
          <a:pPr marL="228600" lvl="1" indent="-228600" algn="l" defTabSz="889000">
            <a:lnSpc>
              <a:spcPct val="90000"/>
            </a:lnSpc>
            <a:spcBef>
              <a:spcPct val="0"/>
            </a:spcBef>
            <a:spcAft>
              <a:spcPct val="15000"/>
            </a:spcAft>
            <a:buChar char="•"/>
          </a:pPr>
          <a:r>
            <a:rPr kumimoji="1" lang="zh-CN" altLang="en-US" sz="2000" kern="1200"/>
            <a:t>本地广播</a:t>
          </a:r>
          <a:endParaRPr lang="zh-CN" altLang="en-US" sz="2000" kern="1200"/>
        </a:p>
      </dsp:txBody>
      <dsp:txXfrm>
        <a:off x="2415" y="946062"/>
        <a:ext cx="2355577" cy="2152080"/>
      </dsp:txXfrm>
    </dsp:sp>
    <dsp:sp modelId="{D6BB4E1A-EDA4-F14C-A1D9-AB7CE799BFB8}">
      <dsp:nvSpPr>
        <dsp:cNvPr id="0" name=""/>
        <dsp:cNvSpPr/>
      </dsp:nvSpPr>
      <dsp:spPr>
        <a:xfrm>
          <a:off x="2687773" y="3832"/>
          <a:ext cx="2355577" cy="9422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zh-CN" altLang="en-US" sz="2000" kern="1200" dirty="0"/>
            <a:t>定义方式</a:t>
          </a:r>
          <a:endParaRPr lang="zh-CN" altLang="en-US" sz="2000" kern="1200" dirty="0"/>
        </a:p>
      </dsp:txBody>
      <dsp:txXfrm>
        <a:off x="2687773" y="3832"/>
        <a:ext cx="2355577" cy="942230"/>
      </dsp:txXfrm>
    </dsp:sp>
    <dsp:sp modelId="{DBA84301-17F4-924D-88B6-57F79EB2CFCC}">
      <dsp:nvSpPr>
        <dsp:cNvPr id="0" name=""/>
        <dsp:cNvSpPr/>
      </dsp:nvSpPr>
      <dsp:spPr>
        <a:xfrm>
          <a:off x="2687773" y="946062"/>
          <a:ext cx="2355577" cy="2152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kumimoji="1" lang="zh-CN" altLang="en-US" sz="2000" kern="1200"/>
            <a:t>系统广播</a:t>
          </a:r>
          <a:endParaRPr lang="zh-CN" altLang="en-US" sz="2000" kern="1200"/>
        </a:p>
        <a:p>
          <a:pPr marL="228600" lvl="1" indent="-228600" algn="l" defTabSz="889000">
            <a:lnSpc>
              <a:spcPct val="90000"/>
            </a:lnSpc>
            <a:spcBef>
              <a:spcPct val="0"/>
            </a:spcBef>
            <a:spcAft>
              <a:spcPct val="15000"/>
            </a:spcAft>
            <a:buChar char="•"/>
          </a:pPr>
          <a:r>
            <a:rPr kumimoji="1" lang="zh-CN" altLang="en-US" sz="2000" kern="1200" dirty="0"/>
            <a:t>自定义广播</a:t>
          </a:r>
          <a:endParaRPr lang="zh-CN" altLang="en-US" sz="2000" kern="1200" dirty="0"/>
        </a:p>
      </dsp:txBody>
      <dsp:txXfrm>
        <a:off x="2687773" y="946062"/>
        <a:ext cx="2355577" cy="2152080"/>
      </dsp:txXfrm>
    </dsp:sp>
    <dsp:sp modelId="{425755A5-8473-144C-8C35-5340170A45F4}">
      <dsp:nvSpPr>
        <dsp:cNvPr id="0" name=""/>
        <dsp:cNvSpPr/>
      </dsp:nvSpPr>
      <dsp:spPr>
        <a:xfrm>
          <a:off x="5373131" y="3832"/>
          <a:ext cx="2355577" cy="9422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zh-CN" altLang="en-US" sz="2000" kern="1200" dirty="0"/>
            <a:t>接收器类型</a:t>
          </a:r>
          <a:endParaRPr lang="zh-CN" altLang="en-US" sz="2000" kern="1200" dirty="0"/>
        </a:p>
      </dsp:txBody>
      <dsp:txXfrm>
        <a:off x="5373131" y="3832"/>
        <a:ext cx="2355577" cy="942230"/>
      </dsp:txXfrm>
    </dsp:sp>
    <dsp:sp modelId="{4EA5E18F-2916-9A43-A835-302C1F6997D1}">
      <dsp:nvSpPr>
        <dsp:cNvPr id="0" name=""/>
        <dsp:cNvSpPr/>
      </dsp:nvSpPr>
      <dsp:spPr>
        <a:xfrm>
          <a:off x="5373131" y="946062"/>
          <a:ext cx="2355577" cy="2152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kumimoji="1" lang="zh-CN" altLang="en-US" sz="2000" kern="1200" dirty="0"/>
            <a:t>静态接收器</a:t>
          </a:r>
          <a:endParaRPr lang="zh-CN" altLang="en-US" sz="2000" kern="1200" dirty="0"/>
        </a:p>
        <a:p>
          <a:pPr marL="228600" lvl="1" indent="-228600" algn="l" defTabSz="889000">
            <a:lnSpc>
              <a:spcPct val="90000"/>
            </a:lnSpc>
            <a:spcBef>
              <a:spcPct val="0"/>
            </a:spcBef>
            <a:spcAft>
              <a:spcPct val="15000"/>
            </a:spcAft>
            <a:buChar char="•"/>
          </a:pPr>
          <a:r>
            <a:rPr kumimoji="1" lang="zh-CN" altLang="en-US" sz="2000" kern="1200" dirty="0"/>
            <a:t>动态接收器</a:t>
          </a:r>
          <a:endParaRPr lang="zh-CN" altLang="en-US" sz="2000" kern="1200" dirty="0"/>
        </a:p>
      </dsp:txBody>
      <dsp:txXfrm>
        <a:off x="5373131" y="946062"/>
        <a:ext cx="2355577" cy="21520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5BDCF-ADBF-F04D-B245-42440C6AEC69}" type="datetimeFigureOut">
              <a:rPr kumimoji="1" lang="zh-CN" altLang="en-US" smtClean="0"/>
              <a:t>2020/3/5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F6C5-52B3-EE4C-9CB9-C0D286FFF0CC}" type="slidenum">
              <a:rPr kumimoji="1" lang="zh-CN" altLang="en-US" smtClean="0"/>
              <a:t>‹#›</a:t>
            </a:fld>
            <a:endParaRPr kumimoji="1" lang="zh-CN" altLang="en-US"/>
          </a:p>
        </p:txBody>
      </p:sp>
    </p:spTree>
    <p:extLst>
      <p:ext uri="{BB962C8B-B14F-4D97-AF65-F5344CB8AC3E}">
        <p14:creationId xmlns:p14="http://schemas.microsoft.com/office/powerpoint/2010/main" val="219908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3</a:t>
            </a:fld>
            <a:endParaRPr kumimoji="1" lang="zh-CN" altLang="en-US"/>
          </a:p>
        </p:txBody>
      </p:sp>
    </p:spTree>
    <p:extLst>
      <p:ext uri="{BB962C8B-B14F-4D97-AF65-F5344CB8AC3E}">
        <p14:creationId xmlns:p14="http://schemas.microsoft.com/office/powerpoint/2010/main" val="3040104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最后介绍下应用，进程启动后接收广播的过程。</a:t>
            </a:r>
            <a:endParaRPr kumimoji="1" lang="en-US" altLang="zh-CN" dirty="0"/>
          </a:p>
          <a:p>
            <a:r>
              <a:rPr kumimoji="1" lang="zh-CN" altLang="en-US" dirty="0"/>
              <a:t>之前介绍发送广播时提到如果静态接收器所在应用进程没有启动，就拉起进程，但拉起之后不会进一步处理，而是记录当前处理的广播和接收器，下次调用 </a:t>
            </a:r>
            <a:r>
              <a:rPr kumimoji="1" lang="en-US" altLang="zh-CN" dirty="0" err="1"/>
              <a:t>processNextBroadcast</a:t>
            </a:r>
            <a:r>
              <a:rPr kumimoji="1" lang="zh-CN" altLang="en-US" dirty="0"/>
              <a:t> 方法处理有序广播时就会检查这个记录，如果这个记录还在，说明还没处理完，就直接返回，等这个接收器处理完退出了才会继续推动广播发送。这样保证了有序广播的有序性。</a:t>
            </a:r>
            <a:endParaRPr kumimoji="1" lang="en-US" altLang="zh-CN" dirty="0"/>
          </a:p>
          <a:p>
            <a:r>
              <a:rPr kumimoji="1" lang="zh-CN" altLang="en-US" dirty="0"/>
              <a:t>这里要稍微讲一下应用进程启动的流程。应用进程从 </a:t>
            </a:r>
            <a:r>
              <a:rPr kumimoji="1" lang="en-US" altLang="zh-CN" dirty="0"/>
              <a:t>Zygote</a:t>
            </a:r>
            <a:r>
              <a:rPr kumimoji="1" lang="zh-CN" altLang="en-US" dirty="0"/>
              <a:t> </a:t>
            </a:r>
            <a:r>
              <a:rPr kumimoji="1" lang="en-US" altLang="zh-CN" dirty="0"/>
              <a:t>fork</a:t>
            </a:r>
            <a:r>
              <a:rPr kumimoji="1" lang="zh-CN" altLang="en-US" dirty="0"/>
              <a:t> 出来以后，会执行 </a:t>
            </a:r>
            <a:r>
              <a:rPr kumimoji="1" lang="en-US" altLang="zh-CN" dirty="0" err="1"/>
              <a:t>ActivityThread</a:t>
            </a:r>
            <a:r>
              <a:rPr kumimoji="1" lang="zh-CN" altLang="en-US" dirty="0"/>
              <a:t> 的 </a:t>
            </a:r>
            <a:r>
              <a:rPr kumimoji="1" lang="en-US" altLang="zh-CN" dirty="0"/>
              <a:t>main</a:t>
            </a:r>
            <a:r>
              <a:rPr kumimoji="1" lang="zh-CN" altLang="en-US" dirty="0"/>
              <a:t> 方法，新建一个 </a:t>
            </a:r>
            <a:r>
              <a:rPr kumimoji="1" lang="en-US" altLang="zh-CN" dirty="0" err="1"/>
              <a:t>ActivityThread</a:t>
            </a:r>
            <a:r>
              <a:rPr kumimoji="1" lang="zh-CN" altLang="en-US" dirty="0"/>
              <a:t> 对象，然后调用 </a:t>
            </a:r>
            <a:r>
              <a:rPr kumimoji="1" lang="en-US" altLang="zh-CN" dirty="0"/>
              <a:t>attach</a:t>
            </a:r>
            <a:r>
              <a:rPr kumimoji="1" lang="zh-CN" altLang="en-US" dirty="0"/>
              <a:t> 方法这个对象在 </a:t>
            </a:r>
            <a:r>
              <a:rPr kumimoji="1" lang="en-US" altLang="zh-CN" dirty="0"/>
              <a:t>AMS</a:t>
            </a:r>
            <a:r>
              <a:rPr kumimoji="1" lang="zh-CN" altLang="en-US" dirty="0"/>
              <a:t> 里注册。</a:t>
            </a:r>
            <a:endParaRPr kumimoji="1" lang="en-US" altLang="zh-CN" dirty="0"/>
          </a:p>
          <a:p>
            <a:r>
              <a:rPr kumimoji="1" lang="zh-CN" altLang="en-US" dirty="0"/>
              <a:t>这个注册过程就包括了处理没有完成的广播，去掉之前的记录，调用 </a:t>
            </a:r>
            <a:r>
              <a:rPr kumimoji="1" lang="en-US" altLang="zh-CN" dirty="0" err="1"/>
              <a:t>processCurBroadcastLocked</a:t>
            </a:r>
            <a:r>
              <a:rPr kumimoji="1" lang="zh-CN" altLang="en-US" dirty="0"/>
              <a:t> 方法，之后的过程就跟发送有序广播一样的了。</a:t>
            </a:r>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15</a:t>
            </a:fld>
            <a:endParaRPr kumimoji="1" lang="zh-CN" altLang="en-US"/>
          </a:p>
        </p:txBody>
      </p:sp>
    </p:spTree>
    <p:extLst>
      <p:ext uri="{BB962C8B-B14F-4D97-AF65-F5344CB8AC3E}">
        <p14:creationId xmlns:p14="http://schemas.microsoft.com/office/powerpoint/2010/main" val="20695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内容提供程序</a:t>
            </a:r>
            <a:r>
              <a:rPr lang="en-US" altLang="zh-CN" sz="1200" b="0" i="0" kern="1200" dirty="0">
                <a:solidFill>
                  <a:schemeClr val="tx1"/>
                </a:solidFill>
                <a:effectLst/>
                <a:latin typeface="+mn-lt"/>
                <a:ea typeface="+mn-ea"/>
                <a:cs typeface="+mn-cs"/>
              </a:rPr>
              <a:t>(Content Provider)</a:t>
            </a:r>
            <a:r>
              <a:rPr lang="zh-CN" altLang="en-US" sz="1200" b="0" i="0" kern="1200" dirty="0">
                <a:solidFill>
                  <a:schemeClr val="tx1"/>
                </a:solidFill>
                <a:effectLst/>
                <a:latin typeface="+mn-lt"/>
                <a:ea typeface="+mn-ea"/>
                <a:cs typeface="+mn-cs"/>
              </a:rPr>
              <a:t>是 </a:t>
            </a:r>
            <a:r>
              <a:rPr lang="en-US" altLang="zh-CN" sz="1200" b="0" i="0" kern="1200" dirty="0">
                <a:solidFill>
                  <a:schemeClr val="tx1"/>
                </a:solidFill>
                <a:effectLst/>
                <a:latin typeface="+mn-lt"/>
                <a:ea typeface="+mn-ea"/>
                <a:cs typeface="+mn-cs"/>
              </a:rPr>
              <a:t>Android </a:t>
            </a:r>
            <a:r>
              <a:rPr lang="zh-CN" altLang="en-US" sz="1200" b="0" i="0" kern="1200" dirty="0">
                <a:solidFill>
                  <a:schemeClr val="tx1"/>
                </a:solidFill>
                <a:effectLst/>
                <a:latin typeface="+mn-lt"/>
                <a:ea typeface="+mn-ea"/>
                <a:cs typeface="+mn-cs"/>
              </a:rPr>
              <a:t>应用程序四大组件之一，它提供了对应用使用的底层数据的抽象，使其他应用可以通过 </a:t>
            </a:r>
            <a:r>
              <a:rPr lang="en-US" altLang="zh-CN" sz="1200" b="0" i="0" kern="1200" dirty="0" err="1">
                <a:solidFill>
                  <a:schemeClr val="tx1"/>
                </a:solidFill>
                <a:effectLst/>
                <a:latin typeface="+mn-lt"/>
                <a:ea typeface="+mn-ea"/>
                <a:cs typeface="+mn-cs"/>
              </a:rPr>
              <a:t>ContentResolver</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接口访问其数据，而无需了解数据的具体存储方式。</a:t>
            </a:r>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17</a:t>
            </a:fld>
            <a:endParaRPr kumimoji="1" lang="zh-CN" altLang="en-US"/>
          </a:p>
        </p:txBody>
      </p:sp>
    </p:spTree>
    <p:extLst>
      <p:ext uri="{BB962C8B-B14F-4D97-AF65-F5344CB8AC3E}">
        <p14:creationId xmlns:p14="http://schemas.microsoft.com/office/powerpoint/2010/main" val="2553591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ContentResolver</a:t>
            </a:r>
            <a:r>
              <a:rPr kumimoji="1" lang="zh-CN" altLang="en-US" dirty="0"/>
              <a:t> 和 </a:t>
            </a:r>
            <a:r>
              <a:rPr kumimoji="1" lang="en-US" altLang="zh-CN" dirty="0" err="1"/>
              <a:t>ContentProvider</a:t>
            </a:r>
            <a:r>
              <a:rPr kumimoji="1" lang="zh-CN" altLang="en-US" dirty="0"/>
              <a:t> 实现了同一个接口 </a:t>
            </a:r>
            <a:r>
              <a:rPr kumimoji="1" lang="en-US" altLang="zh-CN" dirty="0" err="1"/>
              <a:t>ContentInterface</a:t>
            </a:r>
            <a:r>
              <a:rPr kumimoji="1" lang="zh-CN" altLang="en-US" dirty="0"/>
              <a:t>，这样使用 </a:t>
            </a:r>
            <a:r>
              <a:rPr kumimoji="1" lang="en-US" altLang="zh-CN" dirty="0" err="1"/>
              <a:t>ContentResolver</a:t>
            </a:r>
            <a:r>
              <a:rPr kumimoji="1" lang="zh-CN" altLang="en-US" dirty="0"/>
              <a:t> 就好像直接调用 </a:t>
            </a:r>
            <a:r>
              <a:rPr kumimoji="1" lang="en-US" altLang="zh-CN" dirty="0" err="1"/>
              <a:t>ContentProvider</a:t>
            </a:r>
            <a:r>
              <a:rPr kumimoji="1" lang="zh-CN" altLang="en-US" dirty="0"/>
              <a:t> 一样，也不需要在意是否在同一个进程，非常方便。</a:t>
            </a:r>
            <a:endParaRPr kumimoji="1" lang="en-US" altLang="zh-CN" dirty="0"/>
          </a:p>
          <a:p>
            <a:r>
              <a:rPr kumimoji="1" lang="zh-CN" altLang="en-US" dirty="0"/>
              <a:t>这样的便利依赖于 </a:t>
            </a:r>
            <a:r>
              <a:rPr kumimoji="1" lang="en-US" altLang="zh-CN" dirty="0"/>
              <a:t>Binder</a:t>
            </a:r>
            <a:r>
              <a:rPr kumimoji="1" lang="zh-CN" altLang="en-US" dirty="0"/>
              <a:t> 机制。</a:t>
            </a:r>
            <a:r>
              <a:rPr kumimoji="1" lang="en-US" altLang="zh-CN" dirty="0" err="1"/>
              <a:t>ContentResolver</a:t>
            </a:r>
            <a:r>
              <a:rPr kumimoji="1" lang="zh-CN" altLang="en-US" dirty="0"/>
              <a:t> 会根据 </a:t>
            </a:r>
            <a:r>
              <a:rPr kumimoji="1" lang="en-US" altLang="zh-CN" dirty="0"/>
              <a:t>URI</a:t>
            </a:r>
            <a:r>
              <a:rPr kumimoji="1" lang="zh-CN" altLang="en-US" dirty="0"/>
              <a:t> 获取一个 </a:t>
            </a:r>
            <a:r>
              <a:rPr kumimoji="1" lang="en-US" altLang="zh-CN" dirty="0" err="1"/>
              <a:t>ContentProviderProxy</a:t>
            </a:r>
            <a:r>
              <a:rPr kumimoji="1" lang="zh-CN" altLang="en-US" dirty="0"/>
              <a:t> 对象，这个对象实现了 </a:t>
            </a:r>
            <a:r>
              <a:rPr kumimoji="1" lang="en-US" altLang="zh-CN" dirty="0" err="1"/>
              <a:t>IContentProvider</a:t>
            </a:r>
            <a:r>
              <a:rPr kumimoji="1" lang="zh-CN" altLang="en-US" dirty="0"/>
              <a:t> 这个接口，这个接口就是用于 </a:t>
            </a:r>
            <a:r>
              <a:rPr kumimoji="1" lang="en-US" altLang="zh-CN" dirty="0"/>
              <a:t>IPC</a:t>
            </a:r>
            <a:r>
              <a:rPr kumimoji="1" lang="zh-CN" altLang="en-US" dirty="0"/>
              <a:t> 通信的统一接口。</a:t>
            </a:r>
            <a:endParaRPr kumimoji="1" lang="en-US" altLang="zh-CN" dirty="0"/>
          </a:p>
          <a:p>
            <a:r>
              <a:rPr kumimoji="1" lang="en-US" altLang="zh-CN" dirty="0" err="1"/>
              <a:t>ContentProviderProxy</a:t>
            </a:r>
            <a:r>
              <a:rPr kumimoji="1" lang="zh-CN" altLang="en-US" dirty="0"/>
              <a:t> 通过 </a:t>
            </a:r>
            <a:r>
              <a:rPr kumimoji="1" lang="en-US" altLang="zh-CN" dirty="0"/>
              <a:t>Binder </a:t>
            </a:r>
            <a:r>
              <a:rPr kumimoji="1" lang="zh-CN" altLang="en-US" dirty="0"/>
              <a:t>机制联系上了服务端同样实现了 </a:t>
            </a:r>
            <a:r>
              <a:rPr kumimoji="1" lang="en-US" altLang="zh-CN" dirty="0" err="1"/>
              <a:t>IContentProvider</a:t>
            </a:r>
            <a:r>
              <a:rPr kumimoji="1" lang="zh-CN" altLang="en-US" dirty="0"/>
              <a:t> 接口的 </a:t>
            </a:r>
            <a:r>
              <a:rPr kumimoji="1" lang="en-US" altLang="zh-CN" dirty="0"/>
              <a:t>Transport</a:t>
            </a:r>
            <a:r>
              <a:rPr kumimoji="1" lang="zh-CN" altLang="en-US" dirty="0"/>
              <a:t> 对象，</a:t>
            </a:r>
            <a:r>
              <a:rPr kumimoji="1" lang="en-US" altLang="zh-CN" dirty="0"/>
              <a:t>Transport</a:t>
            </a:r>
            <a:r>
              <a:rPr kumimoji="1" lang="zh-CN" altLang="en-US" dirty="0"/>
              <a:t> 对象最后把请求转发给 </a:t>
            </a:r>
            <a:r>
              <a:rPr kumimoji="1" lang="en-US" altLang="zh-CN" dirty="0" err="1"/>
              <a:t>ContentProvider</a:t>
            </a:r>
            <a:r>
              <a:rPr kumimoji="1" lang="zh-CN" altLang="en-US" dirty="0"/>
              <a:t>。这样我们就实现了跨进程调用 </a:t>
            </a:r>
            <a:r>
              <a:rPr kumimoji="1" lang="en-US" altLang="zh-CN" dirty="0" err="1"/>
              <a:t>ContentProvider</a:t>
            </a:r>
            <a:r>
              <a:rPr kumimoji="1" lang="en-US" altLang="zh-CN" dirty="0"/>
              <a:t> </a:t>
            </a:r>
            <a:r>
              <a:rPr kumimoji="1" lang="zh-CN" altLang="en-US" dirty="0"/>
              <a:t>的功能。</a:t>
            </a:r>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18</a:t>
            </a:fld>
            <a:endParaRPr kumimoji="1" lang="zh-CN" altLang="en-US"/>
          </a:p>
        </p:txBody>
      </p:sp>
    </p:spTree>
    <p:extLst>
      <p:ext uri="{BB962C8B-B14F-4D97-AF65-F5344CB8AC3E}">
        <p14:creationId xmlns:p14="http://schemas.microsoft.com/office/powerpoint/2010/main" val="119506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接下来我们看 </a:t>
            </a:r>
            <a:r>
              <a:rPr lang="en-US" altLang="zh-CN" sz="1200" b="0" i="0" kern="1200" dirty="0" err="1">
                <a:solidFill>
                  <a:schemeClr val="tx1"/>
                </a:solidFill>
                <a:effectLst/>
                <a:latin typeface="+mn-lt"/>
                <a:ea typeface="+mn-ea"/>
                <a:cs typeface="+mn-cs"/>
              </a:rPr>
              <a:t>ContentResolver</a:t>
            </a:r>
            <a:r>
              <a:rPr lang="zh-CN" altLang="en-US" sz="1200" b="0" i="0" kern="1200" dirty="0">
                <a:solidFill>
                  <a:schemeClr val="tx1"/>
                </a:solidFill>
                <a:effectLst/>
                <a:latin typeface="+mn-lt"/>
                <a:ea typeface="+mn-ea"/>
                <a:cs typeface="+mn-cs"/>
              </a:rPr>
              <a:t> 是如何获取正确的 </a:t>
            </a:r>
            <a:r>
              <a:rPr lang="en-US" altLang="zh-CN" sz="1200" b="0" i="0" kern="1200" dirty="0" err="1">
                <a:solidFill>
                  <a:schemeClr val="tx1"/>
                </a:solidFill>
                <a:effectLst/>
                <a:latin typeface="+mn-lt"/>
                <a:ea typeface="+mn-ea"/>
                <a:cs typeface="+mn-cs"/>
              </a:rPr>
              <a:t>ContentProviderProxy</a:t>
            </a:r>
            <a:r>
              <a:rPr lang="zh-CN" altLang="en-US" sz="1200" b="0" i="0" kern="1200" dirty="0">
                <a:solidFill>
                  <a:schemeClr val="tx1"/>
                </a:solidFill>
                <a:effectLst/>
                <a:latin typeface="+mn-lt"/>
                <a:ea typeface="+mn-ea"/>
                <a:cs typeface="+mn-cs"/>
              </a:rPr>
              <a:t> 的。我们从 </a:t>
            </a:r>
            <a:r>
              <a:rPr lang="en-US" altLang="zh-CN" dirty="0" err="1"/>
              <a:t>ContentResolver.</a:t>
            </a:r>
            <a:r>
              <a:rPr lang="en-US" altLang="zh-CN" b="1" dirty="0" err="1">
                <a:effectLst/>
              </a:rPr>
              <a:t>query</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入手。</a:t>
            </a:r>
            <a:endParaRPr lang="en-US" altLang="zh-CN" sz="1200" b="0" i="0" kern="1200" dirty="0">
              <a:solidFill>
                <a:schemeClr val="tx1"/>
              </a:solidFill>
              <a:effectLst/>
              <a:latin typeface="+mn-lt"/>
              <a:ea typeface="+mn-ea"/>
              <a:cs typeface="+mn-cs"/>
            </a:endParaRPr>
          </a:p>
          <a:p>
            <a:r>
              <a:rPr kumimoji="1" lang="en-US" altLang="zh-CN" dirty="0" err="1"/>
              <a:t>ContentResolver</a:t>
            </a:r>
            <a:r>
              <a:rPr kumimoji="1" lang="zh-CN" altLang="en-US" dirty="0"/>
              <a:t> 首先 </a:t>
            </a:r>
            <a:r>
              <a:rPr kumimoji="1" lang="en-US" altLang="zh-CN" dirty="0" err="1"/>
              <a:t>acquireUnstableProvider</a:t>
            </a:r>
            <a:r>
              <a:rPr kumimoji="1" lang="zh-CN" altLang="en-US" dirty="0"/>
              <a:t>，如果调用 </a:t>
            </a:r>
            <a:r>
              <a:rPr kumimoji="1" lang="en-US" altLang="zh-CN" dirty="0"/>
              <a:t>query</a:t>
            </a:r>
            <a:r>
              <a:rPr kumimoji="1" lang="zh-CN" altLang="en-US" dirty="0"/>
              <a:t> 失败时再获取 </a:t>
            </a:r>
            <a:r>
              <a:rPr kumimoji="1" lang="en-US" altLang="zh-CN" dirty="0" err="1"/>
              <a:t>stableProvider</a:t>
            </a:r>
            <a:r>
              <a:rPr kumimoji="1" lang="zh-CN" altLang="en-US" dirty="0"/>
              <a:t>。客户端和 </a:t>
            </a:r>
            <a:r>
              <a:rPr kumimoji="1" lang="en-US" altLang="zh-CN" dirty="0"/>
              <a:t>AMS </a:t>
            </a:r>
            <a:r>
              <a:rPr kumimoji="1" lang="zh-CN" altLang="en-US" dirty="0"/>
              <a:t>都会记录获取的 </a:t>
            </a:r>
            <a:r>
              <a:rPr kumimoji="1" lang="en-US" altLang="zh-CN" dirty="0" err="1"/>
              <a:t>UnstableProvider</a:t>
            </a:r>
            <a:r>
              <a:rPr kumimoji="1" lang="zh-CN" altLang="en-US" dirty="0"/>
              <a:t> 和 </a:t>
            </a:r>
            <a:r>
              <a:rPr kumimoji="1" lang="en-US" altLang="zh-CN" dirty="0" err="1"/>
              <a:t>stableProvider</a:t>
            </a:r>
            <a:r>
              <a:rPr kumimoji="1" lang="en-US" altLang="zh-CN" dirty="0"/>
              <a:t> </a:t>
            </a:r>
            <a:r>
              <a:rPr kumimoji="1" lang="zh-CN" altLang="en-US" dirty="0"/>
              <a:t>的计数，这个作用之后再谈。</a:t>
            </a:r>
            <a:endParaRPr kumimoji="1" lang="en-US" altLang="zh-CN" dirty="0"/>
          </a:p>
          <a:p>
            <a:r>
              <a:rPr kumimoji="1" lang="zh-CN" altLang="en-US" dirty="0"/>
              <a:t>之后调用 </a:t>
            </a:r>
            <a:r>
              <a:rPr kumimoji="1" lang="en-US" altLang="zh-CN" dirty="0" err="1"/>
              <a:t>ActivityThread</a:t>
            </a:r>
            <a:r>
              <a:rPr kumimoji="1" lang="zh-CN" altLang="en-US" dirty="0"/>
              <a:t> 的 </a:t>
            </a:r>
            <a:r>
              <a:rPr kumimoji="1" lang="en-US" altLang="zh-CN" dirty="0" err="1"/>
              <a:t>acquireProvider</a:t>
            </a:r>
            <a:r>
              <a:rPr kumimoji="1" lang="zh-CN" altLang="en-US" dirty="0"/>
              <a:t> 方法，获取一个实现了 </a:t>
            </a:r>
            <a:r>
              <a:rPr kumimoji="1" lang="en-US" altLang="zh-CN" dirty="0" err="1"/>
              <a:t>IContentProvider</a:t>
            </a:r>
            <a:r>
              <a:rPr kumimoji="1" lang="zh-CN" altLang="en-US" dirty="0"/>
              <a:t> 接口的对象。这个方法首先查找是否之前已经获取了 </a:t>
            </a:r>
            <a:r>
              <a:rPr kumimoji="1" lang="en-US" altLang="zh-CN" dirty="0"/>
              <a:t>provider</a:t>
            </a:r>
            <a:r>
              <a:rPr kumimoji="1" lang="zh-CN" altLang="en-US" dirty="0"/>
              <a:t>，有的话就直接返回，否则就用 </a:t>
            </a:r>
            <a:r>
              <a:rPr kumimoji="1" lang="en-US" altLang="zh-CN" dirty="0" err="1"/>
              <a:t>getContentProvider</a:t>
            </a:r>
            <a:r>
              <a:rPr kumimoji="1" lang="zh-CN" altLang="en-US" dirty="0"/>
              <a:t> 找 </a:t>
            </a:r>
            <a:r>
              <a:rPr kumimoji="1" lang="en-US" altLang="zh-CN" dirty="0"/>
              <a:t>AMS</a:t>
            </a:r>
            <a:r>
              <a:rPr kumimoji="1" lang="zh-CN" altLang="en-US" dirty="0"/>
              <a:t> 要。</a:t>
            </a:r>
            <a:endParaRPr kumimoji="1" lang="en-US" altLang="zh-CN" dirty="0"/>
          </a:p>
          <a:p>
            <a:r>
              <a:rPr kumimoji="1" lang="en-US" altLang="zh-CN" dirty="0"/>
              <a:t>AMS</a:t>
            </a:r>
            <a:r>
              <a:rPr kumimoji="1" lang="zh-CN" altLang="en-US" dirty="0"/>
              <a:t> 首先在已发布的 </a:t>
            </a:r>
            <a:r>
              <a:rPr kumimoji="1" lang="en-US" altLang="zh-CN" dirty="0"/>
              <a:t>provider </a:t>
            </a:r>
            <a:r>
              <a:rPr kumimoji="1" lang="zh-CN" altLang="en-US" dirty="0"/>
              <a:t>记录里面找，如果找到了，就检查服务端进程是否在运行，</a:t>
            </a:r>
            <a:r>
              <a:rPr kumimoji="1" lang="en-US" altLang="zh-CN" dirty="0" err="1"/>
              <a:t>ContentProvider</a:t>
            </a:r>
            <a:r>
              <a:rPr kumimoji="1" lang="zh-CN" altLang="en-US" dirty="0"/>
              <a:t> 是否已启动。</a:t>
            </a:r>
            <a:endParaRPr kumimoji="1" lang="en-US" altLang="zh-CN" dirty="0"/>
          </a:p>
          <a:p>
            <a:r>
              <a:rPr kumimoji="1" lang="zh-CN" altLang="en-US" dirty="0"/>
              <a:t>如果 </a:t>
            </a:r>
            <a:r>
              <a:rPr kumimoji="1" lang="en-US" altLang="zh-CN" dirty="0" err="1"/>
              <a:t>ContentProvider</a:t>
            </a:r>
            <a:r>
              <a:rPr kumimoji="1" lang="zh-CN" altLang="en-US" dirty="0"/>
              <a:t> 已就绪，就获取一个 </a:t>
            </a:r>
            <a:r>
              <a:rPr kumimoji="1" lang="en-US" altLang="zh-CN" dirty="0" err="1"/>
              <a:t>ContentProviderConnection</a:t>
            </a:r>
            <a:r>
              <a:rPr kumimoji="1" lang="zh-CN" altLang="en-US" dirty="0"/>
              <a:t>，增加引用计数，直接返回。</a:t>
            </a:r>
            <a:endParaRPr kumimoji="1" lang="en-US" altLang="zh-CN" dirty="0"/>
          </a:p>
          <a:p>
            <a:r>
              <a:rPr kumimoji="1" lang="zh-CN" altLang="en-US" dirty="0"/>
              <a:t>如果进程已启动，但是 </a:t>
            </a:r>
            <a:r>
              <a:rPr kumimoji="1" lang="en-US" altLang="zh-CN" dirty="0" err="1"/>
              <a:t>ContentProvider</a:t>
            </a:r>
            <a:r>
              <a:rPr kumimoji="1" lang="zh-CN" altLang="en-US" dirty="0"/>
              <a:t> 没有启动，就 </a:t>
            </a:r>
            <a:r>
              <a:rPr kumimoji="1" lang="en-US" altLang="zh-CN" dirty="0" err="1"/>
              <a:t>scheduleInstallProvider</a:t>
            </a:r>
            <a:r>
              <a:rPr kumimoji="1" lang="zh-CN" altLang="en-US" dirty="0"/>
              <a:t> 到服务端进程完成安装。</a:t>
            </a:r>
            <a:endParaRPr kumimoji="1" lang="en-US" altLang="zh-CN" dirty="0"/>
          </a:p>
          <a:p>
            <a:r>
              <a:rPr kumimoji="1" lang="zh-CN" altLang="en-US" dirty="0"/>
              <a:t>如果进程未启动，就拉起进程。</a:t>
            </a:r>
            <a:endParaRPr kumimoji="1" lang="en-US" altLang="zh-CN" dirty="0"/>
          </a:p>
          <a:p>
            <a:r>
              <a:rPr kumimoji="1" lang="zh-CN" altLang="en-US" dirty="0"/>
              <a:t>这两种情况都要 </a:t>
            </a:r>
            <a:r>
              <a:rPr kumimoji="1" lang="en-US" altLang="zh-CN" dirty="0"/>
              <a:t>wait</a:t>
            </a:r>
            <a:r>
              <a:rPr kumimoji="1" lang="zh-CN" altLang="en-US" dirty="0"/>
              <a:t>，等待 </a:t>
            </a:r>
            <a:r>
              <a:rPr kumimoji="1" lang="en-US" altLang="zh-CN" dirty="0"/>
              <a:t>provider </a:t>
            </a:r>
            <a:r>
              <a:rPr kumimoji="1" lang="zh-CN" altLang="en-US" dirty="0"/>
              <a:t>就绪。</a:t>
            </a:r>
            <a:endParaRPr kumimoji="1" lang="en-US" altLang="zh-CN" dirty="0"/>
          </a:p>
          <a:p>
            <a:r>
              <a:rPr kumimoji="1" lang="en-US" altLang="zh-CN" dirty="0"/>
              <a:t>Provider</a:t>
            </a:r>
            <a:r>
              <a:rPr kumimoji="1" lang="zh-CN" altLang="en-US" dirty="0"/>
              <a:t> 就绪后会调用 </a:t>
            </a:r>
            <a:r>
              <a:rPr kumimoji="1" lang="en-US" altLang="zh-CN" dirty="0" err="1"/>
              <a:t>publishContentProviders</a:t>
            </a:r>
            <a:r>
              <a:rPr kumimoji="1" lang="zh-CN" altLang="en-US" dirty="0"/>
              <a:t> 回调，</a:t>
            </a:r>
            <a:r>
              <a:rPr kumimoji="1" lang="en-US" altLang="zh-CN" dirty="0" err="1"/>
              <a:t>notifyAll</a:t>
            </a:r>
            <a:r>
              <a:rPr kumimoji="1" lang="zh-CN" altLang="en-US" dirty="0"/>
              <a:t> 唤醒线程，把获取的 </a:t>
            </a:r>
            <a:r>
              <a:rPr kumimoji="1" lang="en-US" altLang="zh-CN" dirty="0" err="1"/>
              <a:t>ContentProviderHolder</a:t>
            </a:r>
            <a:r>
              <a:rPr kumimoji="1" lang="zh-CN" altLang="en-US" dirty="0"/>
              <a:t> 返回给 </a:t>
            </a:r>
            <a:r>
              <a:rPr kumimoji="1" lang="en-US" altLang="zh-CN" dirty="0" err="1"/>
              <a:t>ActivityThread</a:t>
            </a:r>
            <a:r>
              <a:rPr kumimoji="1" lang="zh-CN" altLang="en-US" dirty="0"/>
              <a:t>。</a:t>
            </a:r>
            <a:endParaRPr kumimoji="1" lang="en-US" altLang="zh-CN" dirty="0"/>
          </a:p>
          <a:p>
            <a:r>
              <a:rPr kumimoji="1" lang="en-US" altLang="zh-CN" dirty="0" err="1"/>
              <a:t>ActivityThread</a:t>
            </a:r>
            <a:r>
              <a:rPr kumimoji="1" lang="zh-CN" altLang="en-US" dirty="0"/>
              <a:t> 收到之后用 </a:t>
            </a:r>
            <a:r>
              <a:rPr kumimoji="1" lang="en-US" altLang="zh-CN" dirty="0" err="1"/>
              <a:t>installProvider</a:t>
            </a:r>
            <a:r>
              <a:rPr kumimoji="1" lang="zh-CN" altLang="en-US" dirty="0"/>
              <a:t> 在客户端安装，把代理对象返回给调用者。</a:t>
            </a:r>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19</a:t>
            </a:fld>
            <a:endParaRPr kumimoji="1" lang="zh-CN" altLang="en-US"/>
          </a:p>
        </p:txBody>
      </p:sp>
    </p:spTree>
    <p:extLst>
      <p:ext uri="{BB962C8B-B14F-4D97-AF65-F5344CB8AC3E}">
        <p14:creationId xmlns:p14="http://schemas.microsoft.com/office/powerpoint/2010/main" val="337907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20</a:t>
            </a:fld>
            <a:endParaRPr kumimoji="1" lang="zh-CN" altLang="en-US"/>
          </a:p>
        </p:txBody>
      </p:sp>
    </p:spTree>
    <p:extLst>
      <p:ext uri="{BB962C8B-B14F-4D97-AF65-F5344CB8AC3E}">
        <p14:creationId xmlns:p14="http://schemas.microsoft.com/office/powerpoint/2010/main" val="237575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在 </a:t>
            </a:r>
            <a:r>
              <a:rPr lang="en-US" altLang="zh-CN" b="1" dirty="0" err="1">
                <a:effectLst/>
              </a:rPr>
              <a:t>AMS</a:t>
            </a:r>
            <a:r>
              <a:rPr lang="en-US" altLang="zh-CN" sz="1200" kern="1200" dirty="0" err="1">
                <a:solidFill>
                  <a:schemeClr val="tx1"/>
                </a:solidFill>
                <a:effectLst/>
                <a:latin typeface="+mn-lt"/>
                <a:ea typeface="+mn-ea"/>
                <a:cs typeface="+mn-cs"/>
              </a:rPr>
              <a:t>.attachApplicationLocked</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方法中，添加了 </a:t>
            </a:r>
            <a:r>
              <a:rPr lang="en-US" altLang="zh-CN" sz="1200" b="0" i="0" kern="1200" dirty="0" err="1">
                <a:solidFill>
                  <a:schemeClr val="tx1"/>
                </a:solidFill>
                <a:effectLst/>
                <a:latin typeface="+mn-lt"/>
                <a:ea typeface="+mn-ea"/>
                <a:cs typeface="+mn-cs"/>
              </a:rPr>
              <a:t>ActivityThread</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对象的死亡回调。</a:t>
            </a:r>
            <a:endParaRPr lang="en-US" altLang="zh-CN" sz="1200" b="0" i="0" kern="1200" dirty="0">
              <a:solidFill>
                <a:schemeClr val="tx1"/>
              </a:solidFill>
              <a:effectLst/>
              <a:latin typeface="+mn-lt"/>
              <a:ea typeface="+mn-ea"/>
              <a:cs typeface="+mn-cs"/>
            </a:endParaRPr>
          </a:p>
          <a:p>
            <a:r>
              <a:rPr kumimoji="1" lang="zh-CN" altLang="en-US" sz="1200" b="0" i="0" kern="1200" dirty="0">
                <a:solidFill>
                  <a:schemeClr val="tx1"/>
                </a:solidFill>
                <a:effectLst/>
                <a:latin typeface="+mn-lt"/>
                <a:ea typeface="+mn-ea"/>
                <a:cs typeface="+mn-cs"/>
              </a:rPr>
              <a:t>在进程死亡时会调用该死亡回调的 </a:t>
            </a:r>
            <a:r>
              <a:rPr kumimoji="1" lang="en-US" altLang="zh-CN" sz="1200" b="0" i="0" kern="1200" dirty="0" err="1">
                <a:solidFill>
                  <a:schemeClr val="tx1"/>
                </a:solidFill>
                <a:effectLst/>
                <a:latin typeface="+mn-lt"/>
                <a:ea typeface="+mn-ea"/>
                <a:cs typeface="+mn-cs"/>
              </a:rPr>
              <a:t>binderDied</a:t>
            </a:r>
            <a:r>
              <a:rPr kumimoji="1" lang="zh-CN" altLang="en-US" sz="1200" b="0" i="0" kern="1200" dirty="0">
                <a:solidFill>
                  <a:schemeClr val="tx1"/>
                </a:solidFill>
                <a:effectLst/>
                <a:latin typeface="+mn-lt"/>
                <a:ea typeface="+mn-ea"/>
                <a:cs typeface="+mn-cs"/>
              </a:rPr>
              <a:t> 方法，进行一些清理进程记录的工作，其中就包括了杀死持有 </a:t>
            </a:r>
            <a:r>
              <a:rPr kumimoji="1" lang="en-US" altLang="zh-CN" sz="1200" b="0" i="0" kern="1200" dirty="0" err="1">
                <a:solidFill>
                  <a:schemeClr val="tx1"/>
                </a:solidFill>
                <a:effectLst/>
                <a:latin typeface="+mn-lt"/>
                <a:ea typeface="+mn-ea"/>
                <a:cs typeface="+mn-cs"/>
              </a:rPr>
              <a:t>stableProvider</a:t>
            </a:r>
            <a:r>
              <a:rPr kumimoji="1" lang="en-US" altLang="zh-CN" sz="1200" b="0" i="0" kern="1200" dirty="0">
                <a:solidFill>
                  <a:schemeClr val="tx1"/>
                </a:solidFill>
                <a:effectLst/>
                <a:latin typeface="+mn-lt"/>
                <a:ea typeface="+mn-ea"/>
                <a:cs typeface="+mn-cs"/>
              </a:rPr>
              <a:t> </a:t>
            </a:r>
            <a:r>
              <a:rPr kumimoji="1" lang="zh-CN" altLang="en-US" sz="1200" b="0" i="0" kern="1200" dirty="0">
                <a:solidFill>
                  <a:schemeClr val="tx1"/>
                </a:solidFill>
                <a:effectLst/>
                <a:latin typeface="+mn-lt"/>
                <a:ea typeface="+mn-ea"/>
                <a:cs typeface="+mn-cs"/>
              </a:rPr>
              <a:t>的客户端。这是为了保证数据一致性。</a:t>
            </a:r>
            <a:endParaRPr kumimoji="1" lang="en-US" altLang="zh-CN" sz="1200" b="0" i="0" kern="1200" dirty="0">
              <a:solidFill>
                <a:schemeClr val="tx1"/>
              </a:solidFill>
              <a:effectLst/>
              <a:latin typeface="+mn-lt"/>
              <a:ea typeface="+mn-ea"/>
              <a:cs typeface="+mn-cs"/>
            </a:endParaRPr>
          </a:p>
          <a:p>
            <a:r>
              <a:rPr kumimoji="1" lang="zh-CN" altLang="en-US" sz="1200" b="0" i="0" kern="1200" dirty="0">
                <a:solidFill>
                  <a:schemeClr val="tx1"/>
                </a:solidFill>
                <a:effectLst/>
                <a:latin typeface="+mn-lt"/>
                <a:ea typeface="+mn-ea"/>
                <a:cs typeface="+mn-cs"/>
              </a:rPr>
              <a:t>只有 </a:t>
            </a:r>
            <a:r>
              <a:rPr kumimoji="1" lang="en-US" altLang="zh-CN" sz="1200" b="0" i="0" kern="1200" dirty="0" err="1">
                <a:solidFill>
                  <a:schemeClr val="tx1"/>
                </a:solidFill>
                <a:effectLst/>
                <a:latin typeface="+mn-lt"/>
                <a:ea typeface="+mn-ea"/>
                <a:cs typeface="+mn-cs"/>
              </a:rPr>
              <a:t>stableCount</a:t>
            </a:r>
            <a:r>
              <a:rPr kumimoji="1" lang="zh-CN" altLang="en-US" sz="1200" b="0" i="0" kern="1200" dirty="0">
                <a:solidFill>
                  <a:schemeClr val="tx1"/>
                </a:solidFill>
                <a:effectLst/>
                <a:latin typeface="+mn-lt"/>
                <a:ea typeface="+mn-ea"/>
                <a:cs typeface="+mn-cs"/>
              </a:rPr>
              <a:t> </a:t>
            </a:r>
            <a:r>
              <a:rPr kumimoji="1" lang="en-US" altLang="zh-CN" sz="1200" b="0" i="0" kern="1200" dirty="0">
                <a:solidFill>
                  <a:schemeClr val="tx1"/>
                </a:solidFill>
                <a:effectLst/>
                <a:latin typeface="+mn-lt"/>
                <a:ea typeface="+mn-ea"/>
                <a:cs typeface="+mn-cs"/>
              </a:rPr>
              <a:t>&gt;</a:t>
            </a:r>
            <a:r>
              <a:rPr kumimoji="1" lang="zh-CN" altLang="en-US" sz="1200" b="0" i="0" kern="1200" dirty="0">
                <a:solidFill>
                  <a:schemeClr val="tx1"/>
                </a:solidFill>
                <a:effectLst/>
                <a:latin typeface="+mn-lt"/>
                <a:ea typeface="+mn-ea"/>
                <a:cs typeface="+mn-cs"/>
              </a:rPr>
              <a:t> </a:t>
            </a:r>
            <a:r>
              <a:rPr kumimoji="1" lang="en-US" altLang="zh-CN" sz="1200" b="0" i="0" kern="1200" dirty="0">
                <a:solidFill>
                  <a:schemeClr val="tx1"/>
                </a:solidFill>
                <a:effectLst/>
                <a:latin typeface="+mn-lt"/>
                <a:ea typeface="+mn-ea"/>
                <a:cs typeface="+mn-cs"/>
              </a:rPr>
              <a:t>0</a:t>
            </a:r>
            <a:r>
              <a:rPr kumimoji="1" lang="zh-CN" altLang="en-US" sz="1200" b="0" i="0" kern="1200" dirty="0">
                <a:solidFill>
                  <a:schemeClr val="tx1"/>
                </a:solidFill>
                <a:effectLst/>
                <a:latin typeface="+mn-lt"/>
                <a:ea typeface="+mn-ea"/>
                <a:cs typeface="+mn-cs"/>
              </a:rPr>
              <a:t> 的客户端会被杀死。对于 只有 </a:t>
            </a:r>
            <a:r>
              <a:rPr kumimoji="1" lang="en-US" altLang="zh-CN" sz="1200" b="0" i="0" kern="1200" dirty="0" err="1">
                <a:solidFill>
                  <a:schemeClr val="tx1"/>
                </a:solidFill>
                <a:effectLst/>
                <a:latin typeface="+mn-lt"/>
                <a:ea typeface="+mn-ea"/>
                <a:cs typeface="+mn-cs"/>
              </a:rPr>
              <a:t>unstableProvider</a:t>
            </a:r>
            <a:r>
              <a:rPr kumimoji="1" lang="zh-CN" altLang="en-US" sz="1200" b="0" i="0" kern="1200" dirty="0">
                <a:solidFill>
                  <a:schemeClr val="tx1"/>
                </a:solidFill>
                <a:effectLst/>
                <a:latin typeface="+mn-lt"/>
                <a:ea typeface="+mn-ea"/>
                <a:cs typeface="+mn-cs"/>
              </a:rPr>
              <a:t> 的客户端，只会回调 </a:t>
            </a:r>
            <a:r>
              <a:rPr kumimoji="1" lang="en-US" altLang="zh-CN" sz="1200" b="0" i="0" kern="1200" dirty="0" err="1">
                <a:solidFill>
                  <a:schemeClr val="tx1"/>
                </a:solidFill>
                <a:effectLst/>
                <a:latin typeface="+mn-lt"/>
                <a:ea typeface="+mn-ea"/>
                <a:cs typeface="+mn-cs"/>
              </a:rPr>
              <a:t>unstableProviderDied</a:t>
            </a:r>
            <a:r>
              <a:rPr kumimoji="1" lang="zh-CN" altLang="en-US" sz="1200" b="0" i="0" kern="1200" dirty="0">
                <a:solidFill>
                  <a:schemeClr val="tx1"/>
                </a:solidFill>
                <a:effectLst/>
                <a:latin typeface="+mn-lt"/>
                <a:ea typeface="+mn-ea"/>
                <a:cs typeface="+mn-cs"/>
              </a:rPr>
              <a:t> 来清理相关信息。</a:t>
            </a:r>
            <a:endParaRPr kumimoji="1" lang="en-US" altLang="zh-CN" sz="1200" b="0" i="0" kern="1200" dirty="0">
              <a:solidFill>
                <a:schemeClr val="tx1"/>
              </a:solidFill>
              <a:effectLst/>
              <a:latin typeface="+mn-lt"/>
              <a:ea typeface="+mn-ea"/>
              <a:cs typeface="+mn-cs"/>
            </a:endParaRPr>
          </a:p>
          <a:p>
            <a:r>
              <a:rPr kumimoji="1" lang="zh-CN" altLang="en-US" sz="1200" b="0" i="0" kern="1200" dirty="0">
                <a:solidFill>
                  <a:schemeClr val="tx1"/>
                </a:solidFill>
                <a:effectLst/>
                <a:latin typeface="+mn-lt"/>
                <a:ea typeface="+mn-ea"/>
                <a:cs typeface="+mn-cs"/>
              </a:rPr>
              <a:t>此外，如果 </a:t>
            </a:r>
            <a:r>
              <a:rPr kumimoji="1" lang="en-US" altLang="zh-CN" sz="1200" b="0" i="0" kern="1200" dirty="0">
                <a:solidFill>
                  <a:schemeClr val="tx1"/>
                </a:solidFill>
                <a:effectLst/>
                <a:latin typeface="+mn-lt"/>
                <a:ea typeface="+mn-ea"/>
                <a:cs typeface="+mn-cs"/>
              </a:rPr>
              <a:t>stable</a:t>
            </a:r>
            <a:r>
              <a:rPr kumimoji="1" lang="zh-CN" altLang="en-US" sz="1200" b="0" i="0" kern="1200" dirty="0">
                <a:solidFill>
                  <a:schemeClr val="tx1"/>
                </a:solidFill>
                <a:effectLst/>
                <a:latin typeface="+mn-lt"/>
                <a:ea typeface="+mn-ea"/>
                <a:cs typeface="+mn-cs"/>
              </a:rPr>
              <a:t> </a:t>
            </a:r>
            <a:r>
              <a:rPr kumimoji="1" lang="en-US" altLang="zh-CN" sz="1200" b="0" i="0" kern="1200" dirty="0">
                <a:solidFill>
                  <a:schemeClr val="tx1"/>
                </a:solidFill>
                <a:effectLst/>
                <a:latin typeface="+mn-lt"/>
                <a:ea typeface="+mn-ea"/>
                <a:cs typeface="+mn-cs"/>
              </a:rPr>
              <a:t>+</a:t>
            </a:r>
            <a:r>
              <a:rPr kumimoji="1" lang="zh-CN" altLang="en-US" sz="1200" b="0" i="0" kern="1200" dirty="0">
                <a:solidFill>
                  <a:schemeClr val="tx1"/>
                </a:solidFill>
                <a:effectLst/>
                <a:latin typeface="+mn-lt"/>
                <a:ea typeface="+mn-ea"/>
                <a:cs typeface="+mn-cs"/>
              </a:rPr>
              <a:t> </a:t>
            </a:r>
            <a:r>
              <a:rPr kumimoji="1" lang="en-US" altLang="zh-CN" sz="1200" b="0" i="0" kern="1200" dirty="0">
                <a:solidFill>
                  <a:schemeClr val="tx1"/>
                </a:solidFill>
                <a:effectLst/>
                <a:latin typeface="+mn-lt"/>
                <a:ea typeface="+mn-ea"/>
                <a:cs typeface="+mn-cs"/>
              </a:rPr>
              <a:t>unstable</a:t>
            </a:r>
            <a:r>
              <a:rPr kumimoji="1" lang="zh-CN" altLang="en-US" sz="1200" b="0" i="0" kern="1200" dirty="0">
                <a:solidFill>
                  <a:schemeClr val="tx1"/>
                </a:solidFill>
                <a:effectLst/>
                <a:latin typeface="+mn-lt"/>
                <a:ea typeface="+mn-ea"/>
                <a:cs typeface="+mn-cs"/>
              </a:rPr>
              <a:t> 为 </a:t>
            </a:r>
            <a:r>
              <a:rPr kumimoji="1" lang="en-US" altLang="zh-CN" sz="1200" b="0" i="0" kern="1200" dirty="0">
                <a:solidFill>
                  <a:schemeClr val="tx1"/>
                </a:solidFill>
                <a:effectLst/>
                <a:latin typeface="+mn-lt"/>
                <a:ea typeface="+mn-ea"/>
                <a:cs typeface="+mn-cs"/>
              </a:rPr>
              <a:t>0</a:t>
            </a:r>
            <a:r>
              <a:rPr kumimoji="1" lang="zh-CN" altLang="en-US" sz="1200" b="0" i="0" kern="1200" dirty="0">
                <a:solidFill>
                  <a:schemeClr val="tx1"/>
                </a:solidFill>
                <a:effectLst/>
                <a:latin typeface="+mn-lt"/>
                <a:ea typeface="+mn-ea"/>
                <a:cs typeface="+mn-cs"/>
              </a:rPr>
              <a:t> 了，就会移除这个客户端</a:t>
            </a:r>
            <a:r>
              <a:rPr kumimoji="1" lang="en-US" altLang="zh-CN" sz="1200" b="0" i="0" kern="1200" dirty="0">
                <a:solidFill>
                  <a:schemeClr val="tx1"/>
                </a:solidFill>
                <a:effectLst/>
                <a:latin typeface="+mn-lt"/>
                <a:ea typeface="+mn-ea"/>
                <a:cs typeface="+mn-cs"/>
              </a:rPr>
              <a:t>-</a:t>
            </a:r>
            <a:r>
              <a:rPr kumimoji="1" lang="zh-CN" altLang="en-US" sz="1200" b="0" i="0" kern="1200" dirty="0">
                <a:solidFill>
                  <a:schemeClr val="tx1"/>
                </a:solidFill>
                <a:effectLst/>
                <a:latin typeface="+mn-lt"/>
                <a:ea typeface="+mn-ea"/>
                <a:cs typeface="+mn-cs"/>
              </a:rPr>
              <a:t>服务端连接的记录。</a:t>
            </a:r>
            <a:endParaRPr kumimoji="1" lang="en-US" altLang="zh-CN" sz="1200" b="0" i="0" kern="1200" dirty="0">
              <a:solidFill>
                <a:schemeClr val="tx1"/>
              </a:solidFill>
              <a:effectLst/>
              <a:latin typeface="+mn-lt"/>
              <a:ea typeface="+mn-ea"/>
              <a:cs typeface="+mn-cs"/>
            </a:endParaRPr>
          </a:p>
          <a:p>
            <a:r>
              <a:rPr kumimoji="1" lang="zh-CN" altLang="en-US" sz="1200" b="0" i="0" kern="1200" dirty="0">
                <a:solidFill>
                  <a:schemeClr val="tx1"/>
                </a:solidFill>
                <a:effectLst/>
                <a:latin typeface="+mn-lt"/>
                <a:ea typeface="+mn-ea"/>
                <a:cs typeface="+mn-cs"/>
              </a:rPr>
              <a:t>尽管如此，我还是没搞懂为什么一开始要这么区分，为什么持有 </a:t>
            </a:r>
            <a:r>
              <a:rPr kumimoji="1" lang="en-US" altLang="zh-CN" sz="1200" b="0" i="0" kern="1200" dirty="0" err="1">
                <a:solidFill>
                  <a:schemeClr val="tx1"/>
                </a:solidFill>
                <a:effectLst/>
                <a:latin typeface="+mn-lt"/>
                <a:ea typeface="+mn-ea"/>
                <a:cs typeface="+mn-cs"/>
              </a:rPr>
              <a:t>unstableProvider</a:t>
            </a:r>
            <a:r>
              <a:rPr kumimoji="1" lang="zh-CN" altLang="en-US" sz="1200" b="0" i="0" kern="1200" dirty="0">
                <a:solidFill>
                  <a:schemeClr val="tx1"/>
                </a:solidFill>
                <a:effectLst/>
                <a:latin typeface="+mn-lt"/>
                <a:ea typeface="+mn-ea"/>
                <a:cs typeface="+mn-cs"/>
              </a:rPr>
              <a:t> 的客户端不会破坏数据一致性。</a:t>
            </a:r>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21</a:t>
            </a:fld>
            <a:endParaRPr kumimoji="1" lang="zh-CN" altLang="en-US"/>
          </a:p>
        </p:txBody>
      </p:sp>
    </p:spTree>
    <p:extLst>
      <p:ext uri="{BB962C8B-B14F-4D97-AF65-F5344CB8AC3E}">
        <p14:creationId xmlns:p14="http://schemas.microsoft.com/office/powerpoint/2010/main" val="186020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effectLst/>
              </a:rPr>
              <a:t>Service </a:t>
            </a:r>
            <a:r>
              <a:rPr lang="zh-CN" altLang="en-US" dirty="0">
                <a:effectLst/>
              </a:rPr>
              <a:t>是一种可在后台执行长时间运行操作而不提供界面的应用组件。服务可由其他应用组件启动，而且即使用户切换到其他应用，服务仍将在后台继续运行。此外，组件可通过绑定到服务与之进行交互，甚至是执行进程间通信 </a:t>
            </a:r>
            <a:r>
              <a:rPr lang="en-US" altLang="zh-CN" dirty="0">
                <a:effectLst/>
              </a:rPr>
              <a:t>(IPC)</a:t>
            </a:r>
            <a:r>
              <a:rPr lang="zh-CN" altLang="en-US" dirty="0">
                <a:effectLst/>
              </a:rPr>
              <a:t>。例如，服务可在后台处理网络事务、播放音乐，执行文件 </a:t>
            </a:r>
            <a:r>
              <a:rPr lang="en-US" altLang="zh-CN" dirty="0">
                <a:effectLst/>
              </a:rPr>
              <a:t>I/O </a:t>
            </a:r>
            <a:r>
              <a:rPr lang="zh-CN" altLang="en-US" dirty="0">
                <a:effectLst/>
              </a:rPr>
              <a:t>或与内容提供程序进行交互。</a:t>
            </a:r>
          </a:p>
          <a:p>
            <a:r>
              <a:rPr lang="zh-CN" altLang="en-US" sz="1200" b="0" i="0" kern="1200" dirty="0">
                <a:solidFill>
                  <a:schemeClr val="tx1"/>
                </a:solidFill>
                <a:effectLst/>
                <a:latin typeface="+mn-lt"/>
                <a:ea typeface="+mn-ea"/>
                <a:cs typeface="+mn-cs"/>
              </a:rPr>
              <a:t>服务分三种类型：</a:t>
            </a:r>
          </a:p>
          <a:p>
            <a:r>
              <a:rPr lang="zh-CN" altLang="en-US" sz="1200" b="0" i="0" kern="1200" dirty="0">
                <a:solidFill>
                  <a:schemeClr val="tx1"/>
                </a:solidFill>
                <a:effectLst/>
                <a:latin typeface="+mn-lt"/>
                <a:ea typeface="+mn-ea"/>
                <a:cs typeface="+mn-cs"/>
              </a:rPr>
              <a:t>前台服务：执行一些用户能注意到的操作，如播放音乐。前台服务必须显示通知。</a:t>
            </a:r>
          </a:p>
          <a:p>
            <a:r>
              <a:rPr lang="zh-CN" altLang="en-US" sz="1200" b="0" i="0" kern="1200" dirty="0">
                <a:solidFill>
                  <a:schemeClr val="tx1"/>
                </a:solidFill>
                <a:effectLst/>
                <a:latin typeface="+mn-lt"/>
                <a:ea typeface="+mn-ea"/>
                <a:cs typeface="+mn-cs"/>
              </a:rPr>
              <a:t>后台服务：执行用户不会直接注意到的操作。</a:t>
            </a:r>
          </a:p>
          <a:p>
            <a:r>
              <a:rPr lang="zh-CN" altLang="en-US" sz="1200" b="0" i="0" kern="1200" dirty="0">
                <a:solidFill>
                  <a:schemeClr val="tx1"/>
                </a:solidFill>
                <a:effectLst/>
                <a:latin typeface="+mn-lt"/>
                <a:ea typeface="+mn-ea"/>
                <a:cs typeface="+mn-cs"/>
              </a:rPr>
              <a:t>绑定服务：应用组件通过调用 </a:t>
            </a:r>
            <a:r>
              <a:rPr lang="en-US" altLang="zh-CN" sz="1200" b="0" i="0" kern="1200" dirty="0" err="1">
                <a:solidFill>
                  <a:schemeClr val="tx1"/>
                </a:solidFill>
                <a:effectLst/>
                <a:latin typeface="+mn-lt"/>
                <a:ea typeface="+mn-ea"/>
                <a:cs typeface="+mn-cs"/>
              </a:rPr>
              <a:t>bindService</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绑定到服务。绑定服务提供客户端</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服务器接口，以便组件与服务进行交互。绑定服务仅当应用组件绑定时才会启动，当全部绑定被取消时，服务会被销毁。</a:t>
            </a:r>
          </a:p>
          <a:p>
            <a:r>
              <a:rPr lang="zh-CN" altLang="en-US" sz="1200" b="0" i="0" kern="1200" dirty="0">
                <a:solidFill>
                  <a:schemeClr val="tx1"/>
                </a:solidFill>
                <a:effectLst/>
                <a:latin typeface="+mn-lt"/>
                <a:ea typeface="+mn-ea"/>
                <a:cs typeface="+mn-cs"/>
              </a:rPr>
              <a:t>前两种服务可以统称为启动服务。这里的划分并没有那么明确：服务可以既是启动服务（通过 </a:t>
            </a:r>
            <a:r>
              <a:rPr lang="en-US" altLang="zh-CN" sz="1200" b="0" i="0" kern="1200" dirty="0" err="1">
                <a:solidFill>
                  <a:schemeClr val="tx1"/>
                </a:solidFill>
                <a:effectLst/>
                <a:latin typeface="+mn-lt"/>
                <a:ea typeface="+mn-ea"/>
                <a:cs typeface="+mn-cs"/>
              </a:rPr>
              <a:t>startService</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启动）又是绑定服务（通过 </a:t>
            </a:r>
            <a:r>
              <a:rPr lang="en-US" altLang="zh-CN" sz="1200" b="0" i="0" kern="1200" dirty="0" err="1">
                <a:solidFill>
                  <a:schemeClr val="tx1"/>
                </a:solidFill>
                <a:effectLst/>
                <a:latin typeface="+mn-lt"/>
                <a:ea typeface="+mn-ea"/>
                <a:cs typeface="+mn-cs"/>
              </a:rPr>
              <a:t>bindService</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启动），这取决于是否实现 </a:t>
            </a:r>
            <a:r>
              <a:rPr lang="en-US" altLang="zh-CN" sz="1200" b="1" i="0" kern="1200" dirty="0" err="1">
                <a:solidFill>
                  <a:schemeClr val="tx1"/>
                </a:solidFill>
                <a:effectLst/>
                <a:latin typeface="+mn-lt"/>
                <a:ea typeface="+mn-ea"/>
                <a:cs typeface="+mn-cs"/>
              </a:rPr>
              <a:t>onStartCommand</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和 </a:t>
            </a:r>
            <a:r>
              <a:rPr lang="en-US" altLang="zh-CN" sz="1200" b="1" i="0" kern="1200" dirty="0" err="1">
                <a:solidFill>
                  <a:schemeClr val="tx1"/>
                </a:solidFill>
                <a:effectLst/>
                <a:latin typeface="+mn-lt"/>
                <a:ea typeface="+mn-ea"/>
                <a:cs typeface="+mn-cs"/>
              </a:rPr>
              <a:t>onBind</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回调方法。</a:t>
            </a:r>
          </a:p>
          <a:p>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23</a:t>
            </a:fld>
            <a:endParaRPr kumimoji="1" lang="zh-CN" altLang="en-US"/>
          </a:p>
        </p:txBody>
      </p:sp>
    </p:spTree>
    <p:extLst>
      <p:ext uri="{BB962C8B-B14F-4D97-AF65-F5344CB8AC3E}">
        <p14:creationId xmlns:p14="http://schemas.microsoft.com/office/powerpoint/2010/main" val="1811146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我们从 </a:t>
            </a:r>
            <a:r>
              <a:rPr kumimoji="1" lang="en-US" altLang="zh-CN" dirty="0" err="1"/>
              <a:t>startService</a:t>
            </a:r>
            <a:r>
              <a:rPr kumimoji="1" lang="zh-CN" altLang="en-US" dirty="0"/>
              <a:t> 方法开始看服务启动的流程。这个方法和 </a:t>
            </a:r>
            <a:r>
              <a:rPr kumimoji="1" lang="en-US" altLang="zh-CN" dirty="0" err="1"/>
              <a:t>startForegroundService</a:t>
            </a:r>
            <a:r>
              <a:rPr kumimoji="1" lang="zh-CN" altLang="en-US" dirty="0"/>
              <a:t> 都会调用 </a:t>
            </a:r>
            <a:r>
              <a:rPr kumimoji="1" lang="en-US" altLang="zh-CN" dirty="0" err="1"/>
              <a:t>startServiceCommon</a:t>
            </a:r>
            <a:r>
              <a:rPr kumimoji="1" lang="zh-CN" altLang="en-US" dirty="0"/>
              <a:t> 方法，之后调用 </a:t>
            </a:r>
            <a:r>
              <a:rPr kumimoji="1" lang="en-US" altLang="zh-CN" dirty="0"/>
              <a:t>AMS</a:t>
            </a:r>
            <a:r>
              <a:rPr kumimoji="1" lang="zh-CN" altLang="en-US" dirty="0"/>
              <a:t> 的 </a:t>
            </a:r>
            <a:r>
              <a:rPr kumimoji="1" lang="en-US" altLang="zh-CN" dirty="0" err="1"/>
              <a:t>startService</a:t>
            </a:r>
            <a:r>
              <a:rPr kumimoji="1" lang="zh-CN" altLang="en-US" dirty="0"/>
              <a:t> 方法。</a:t>
            </a:r>
            <a:endParaRPr kumimoji="1" lang="en-US" altLang="zh-CN" dirty="0"/>
          </a:p>
          <a:p>
            <a:r>
              <a:rPr kumimoji="1" lang="zh-CN" altLang="en-US" dirty="0"/>
              <a:t>这次 </a:t>
            </a:r>
            <a:r>
              <a:rPr kumimoji="1" lang="en-US" altLang="zh-CN" dirty="0"/>
              <a:t>Android</a:t>
            </a:r>
            <a:r>
              <a:rPr kumimoji="1" lang="zh-CN" altLang="en-US" dirty="0"/>
              <a:t> 把管理服务的方法和变量放到了一个单独的类 </a:t>
            </a:r>
            <a:r>
              <a:rPr kumimoji="1" lang="en-US" altLang="zh-CN" dirty="0" err="1"/>
              <a:t>ActiveServices,AMS</a:t>
            </a:r>
            <a:r>
              <a:rPr kumimoji="1" lang="zh-CN" altLang="en-US" dirty="0"/>
              <a:t> 把所有请求都转到这个类里面处理。</a:t>
            </a:r>
            <a:endParaRPr kumimoji="1" lang="en-US" altLang="zh-CN" dirty="0"/>
          </a:p>
          <a:p>
            <a:r>
              <a:rPr kumimoji="1" lang="zh-CN" altLang="en-US" dirty="0"/>
              <a:t>接下来调用的就是这个类的 </a:t>
            </a:r>
            <a:r>
              <a:rPr kumimoji="1" lang="en-US" altLang="zh-CN" dirty="0" err="1"/>
              <a:t>startServiceLocked</a:t>
            </a:r>
            <a:r>
              <a:rPr kumimoji="1" lang="zh-CN" altLang="en-US" dirty="0"/>
              <a:t> 方法。</a:t>
            </a:r>
            <a:endParaRPr kumimoji="1" lang="en-US" altLang="zh-CN" dirty="0"/>
          </a:p>
          <a:p>
            <a:r>
              <a:rPr kumimoji="1" lang="zh-CN" altLang="en-US" dirty="0"/>
              <a:t>首先用 </a:t>
            </a:r>
            <a:r>
              <a:rPr kumimoji="1" lang="en-US" altLang="zh-CN" dirty="0" err="1"/>
              <a:t>retrieveServiceLocked</a:t>
            </a:r>
            <a:r>
              <a:rPr kumimoji="1" lang="zh-CN" altLang="en-US" dirty="0"/>
              <a:t> 解析 </a:t>
            </a:r>
            <a:r>
              <a:rPr kumimoji="1" lang="en-US" altLang="zh-CN" dirty="0"/>
              <a:t>Intent</a:t>
            </a:r>
            <a:r>
              <a:rPr kumimoji="1" lang="zh-CN" altLang="en-US" dirty="0"/>
              <a:t>，获取这个服务的相关信息，拿到一个 </a:t>
            </a:r>
            <a:r>
              <a:rPr kumimoji="1" lang="en-US" altLang="zh-CN" dirty="0" err="1"/>
              <a:t>ServiceRecord</a:t>
            </a:r>
            <a:r>
              <a:rPr kumimoji="1" lang="zh-CN" altLang="en-US" dirty="0"/>
              <a:t>。</a:t>
            </a:r>
            <a:endParaRPr kumimoji="1" lang="en-US" altLang="zh-CN" dirty="0"/>
          </a:p>
          <a:p>
            <a:r>
              <a:rPr kumimoji="1" lang="zh-CN" altLang="en-US" dirty="0"/>
              <a:t>然后，我们把启动服务相关的一些参数，比如说是不是前台服务打包到一个 </a:t>
            </a:r>
            <a:r>
              <a:rPr kumimoji="1" lang="en-US" altLang="zh-CN" dirty="0" err="1"/>
              <a:t>StartItem</a:t>
            </a:r>
            <a:r>
              <a:rPr kumimoji="1" lang="en-US" altLang="zh-CN" dirty="0"/>
              <a:t> </a:t>
            </a:r>
            <a:r>
              <a:rPr kumimoji="1" lang="zh-CN" altLang="en-US" dirty="0"/>
              <a:t>对象里，加入到服务记录里的一个队列里。</a:t>
            </a:r>
            <a:endParaRPr kumimoji="1" lang="en-US" altLang="zh-CN" dirty="0"/>
          </a:p>
          <a:p>
            <a:r>
              <a:rPr kumimoji="1" lang="zh-CN" altLang="en-US" dirty="0"/>
              <a:t>这里还做了一点特殊处理，就是如果服务进程没有启动，或者正在处理接收器，会延迟服务的启动，这样是为了避免服务扎堆启动。</a:t>
            </a:r>
            <a:endParaRPr kumimoji="1" lang="en-US" altLang="zh-CN" dirty="0"/>
          </a:p>
          <a:p>
            <a:r>
              <a:rPr kumimoji="1" lang="zh-CN" altLang="en-US" dirty="0"/>
              <a:t>接下用 </a:t>
            </a:r>
            <a:r>
              <a:rPr kumimoji="1" lang="en-US" altLang="zh-CN" dirty="0" err="1"/>
              <a:t>startServiceInnerLocked</a:t>
            </a:r>
            <a:r>
              <a:rPr kumimoji="1" lang="zh-CN" altLang="en-US" dirty="0"/>
              <a:t> 方法，进一步调用 </a:t>
            </a:r>
            <a:r>
              <a:rPr kumimoji="1" lang="en-US" altLang="zh-CN" dirty="0" err="1"/>
              <a:t>bringUpServiceLocked</a:t>
            </a:r>
            <a:r>
              <a:rPr kumimoji="1" lang="zh-CN" altLang="en-US" dirty="0"/>
              <a:t> 方法。</a:t>
            </a:r>
            <a:endParaRPr kumimoji="1" lang="en-US" altLang="zh-CN" dirty="0"/>
          </a:p>
          <a:p>
            <a:r>
              <a:rPr kumimoji="1" lang="zh-CN" altLang="en-US" dirty="0"/>
              <a:t>跟之前类似，如果服务承载的进程已经启动了 ，就调用</a:t>
            </a:r>
            <a:r>
              <a:rPr kumimoji="1" lang="en-US" altLang="zh-CN" dirty="0" err="1"/>
              <a:t>realStartServiceLocked</a:t>
            </a:r>
            <a:r>
              <a:rPr kumimoji="1" lang="zh-CN" altLang="en-US" dirty="0"/>
              <a:t> 方法把服务拉起来。否则，就先启动承载的进程，进程启动后在 </a:t>
            </a:r>
            <a:r>
              <a:rPr kumimoji="1" lang="en-US" altLang="zh-CN" dirty="0" err="1"/>
              <a:t>attachApplication</a:t>
            </a:r>
            <a:r>
              <a:rPr kumimoji="1" lang="zh-CN" altLang="en-US" dirty="0"/>
              <a:t> 方法里完成启动。</a:t>
            </a:r>
            <a:endParaRPr kumimoji="1" lang="en-US" altLang="zh-CN" dirty="0"/>
          </a:p>
          <a:p>
            <a:r>
              <a:rPr kumimoji="1" lang="en-US" altLang="zh-CN" dirty="0" err="1"/>
              <a:t>realStartService</a:t>
            </a:r>
            <a:r>
              <a:rPr kumimoji="1" lang="zh-CN" altLang="en-US" dirty="0"/>
              <a:t> 调用 </a:t>
            </a:r>
            <a:r>
              <a:rPr kumimoji="1" lang="en-US" altLang="zh-CN" dirty="0" err="1"/>
              <a:t>ApplicationThread</a:t>
            </a:r>
            <a:r>
              <a:rPr kumimoji="1" lang="zh-CN" altLang="en-US" dirty="0"/>
              <a:t> 的</a:t>
            </a:r>
            <a:r>
              <a:rPr kumimoji="1" lang="en-US" altLang="zh-CN" dirty="0" err="1"/>
              <a:t>scheduleCreateService</a:t>
            </a:r>
            <a:r>
              <a:rPr kumimoji="1" lang="zh-CN" altLang="en-US" dirty="0"/>
              <a:t> 方法，接下来还是熟悉的操作，把参数打包发给 </a:t>
            </a:r>
            <a:r>
              <a:rPr kumimoji="1" lang="en-US" altLang="zh-CN" dirty="0"/>
              <a:t>handler</a:t>
            </a:r>
            <a:r>
              <a:rPr kumimoji="1" lang="zh-CN" altLang="en-US" dirty="0"/>
              <a:t>，</a:t>
            </a:r>
            <a:r>
              <a:rPr kumimoji="1" lang="en-US" altLang="zh-CN" dirty="0"/>
              <a:t>handler</a:t>
            </a:r>
            <a:r>
              <a:rPr kumimoji="1" lang="zh-CN" altLang="en-US" dirty="0"/>
              <a:t> 处理消息。</a:t>
            </a:r>
            <a:endParaRPr kumimoji="1" lang="en-US" altLang="zh-CN" dirty="0"/>
          </a:p>
          <a:p>
            <a:r>
              <a:rPr kumimoji="1" lang="zh-CN" altLang="en-US" dirty="0"/>
              <a:t>这里的工作就是用反射实例化 </a:t>
            </a:r>
            <a:r>
              <a:rPr kumimoji="1" lang="en-US" altLang="zh-CN" dirty="0"/>
              <a:t>Service</a:t>
            </a:r>
            <a:r>
              <a:rPr kumimoji="1" lang="zh-CN" altLang="en-US" dirty="0"/>
              <a:t> 对象，创建服务的 </a:t>
            </a:r>
            <a:r>
              <a:rPr kumimoji="1" lang="en-US" altLang="zh-CN" dirty="0" err="1"/>
              <a:t>ContextImpl</a:t>
            </a:r>
            <a:r>
              <a:rPr kumimoji="1" lang="zh-CN" altLang="en-US" dirty="0"/>
              <a:t> 对象，获取应用的 </a:t>
            </a:r>
            <a:r>
              <a:rPr kumimoji="1" lang="en-US" altLang="zh-CN" dirty="0"/>
              <a:t>Application</a:t>
            </a:r>
            <a:r>
              <a:rPr kumimoji="1" lang="zh-CN" altLang="en-US" dirty="0"/>
              <a:t> 对象，再 </a:t>
            </a:r>
            <a:r>
              <a:rPr kumimoji="1" lang="en-US" altLang="zh-CN" dirty="0"/>
              <a:t>attach</a:t>
            </a:r>
            <a:r>
              <a:rPr kumimoji="1" lang="zh-CN" altLang="en-US" dirty="0"/>
              <a:t> 绑定到服务。</a:t>
            </a:r>
            <a:endParaRPr kumimoji="1" lang="en-US" altLang="zh-CN" dirty="0"/>
          </a:p>
          <a:p>
            <a:r>
              <a:rPr kumimoji="1" lang="zh-CN" altLang="en-US" dirty="0"/>
              <a:t>服务初始化完了，调用 </a:t>
            </a:r>
            <a:r>
              <a:rPr kumimoji="1" lang="en-US" altLang="zh-CN" dirty="0" err="1"/>
              <a:t>onCreate</a:t>
            </a:r>
            <a:r>
              <a:rPr kumimoji="1" lang="zh-CN" altLang="en-US" dirty="0"/>
              <a:t> 方法。</a:t>
            </a:r>
            <a:endParaRPr kumimoji="1" lang="en-US" altLang="zh-CN" dirty="0"/>
          </a:p>
          <a:p>
            <a:r>
              <a:rPr kumimoji="1" lang="zh-CN" altLang="en-US" dirty="0"/>
              <a:t>到这里启动服务的工作还没有结束，我们要把启动服务的参数交给服务，这里用 </a:t>
            </a:r>
            <a:r>
              <a:rPr kumimoji="1" lang="en-US" altLang="zh-CN" dirty="0" err="1"/>
              <a:t>sendServiceArgsLocked</a:t>
            </a:r>
            <a:r>
              <a:rPr kumimoji="1" lang="zh-CN" altLang="en-US" dirty="0"/>
              <a:t> 方法，再 </a:t>
            </a:r>
            <a:r>
              <a:rPr kumimoji="1" lang="en-US" altLang="zh-CN" dirty="0" err="1"/>
              <a:t>scheduleServiceArgs</a:t>
            </a:r>
            <a:r>
              <a:rPr kumimoji="1" lang="zh-CN" altLang="en-US" dirty="0"/>
              <a:t> 交给应用，最后执行 </a:t>
            </a:r>
            <a:r>
              <a:rPr kumimoji="1" lang="en-US" altLang="zh-CN" dirty="0" err="1"/>
              <a:t>onStartCommand</a:t>
            </a:r>
            <a:r>
              <a:rPr kumimoji="1" lang="zh-CN" altLang="en-US" dirty="0"/>
              <a:t> 方法。</a:t>
            </a:r>
            <a:endParaRPr kumimoji="1" lang="en-US" altLang="zh-CN" dirty="0"/>
          </a:p>
          <a:p>
            <a:r>
              <a:rPr kumimoji="1" lang="zh-CN" altLang="en-US" dirty="0"/>
              <a:t>对于同一个服务实例，</a:t>
            </a:r>
            <a:r>
              <a:rPr kumimoji="1" lang="en-US" altLang="zh-CN" dirty="0" err="1"/>
              <a:t>onCreate</a:t>
            </a:r>
            <a:r>
              <a:rPr kumimoji="1" lang="zh-CN" altLang="en-US" dirty="0"/>
              <a:t> 方法只会在初始化的时候调用一次，但是 </a:t>
            </a:r>
            <a:r>
              <a:rPr kumimoji="1" lang="en-US" altLang="zh-CN" dirty="0" err="1"/>
              <a:t>onStartCommand</a:t>
            </a:r>
            <a:r>
              <a:rPr kumimoji="1" lang="zh-CN" altLang="en-US" dirty="0"/>
              <a:t> 方法每次调用 </a:t>
            </a:r>
            <a:r>
              <a:rPr kumimoji="1" lang="en-US" altLang="zh-CN" dirty="0" err="1"/>
              <a:t>startService</a:t>
            </a:r>
            <a:r>
              <a:rPr kumimoji="1" lang="zh-CN" altLang="en-US" dirty="0"/>
              <a:t> 的时候都会执行。</a:t>
            </a:r>
            <a:endParaRPr kumimoji="1" lang="en-US" altLang="zh-CN"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24</a:t>
            </a:fld>
            <a:endParaRPr kumimoji="1" lang="zh-CN" altLang="en-US"/>
          </a:p>
        </p:txBody>
      </p:sp>
    </p:spTree>
    <p:extLst>
      <p:ext uri="{BB962C8B-B14F-4D97-AF65-F5344CB8AC3E}">
        <p14:creationId xmlns:p14="http://schemas.microsoft.com/office/powerpoint/2010/main" val="3012270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接下来看绑定服务的流程。</a:t>
            </a:r>
            <a:endParaRPr kumimoji="1" lang="en-US" altLang="zh-CN" dirty="0"/>
          </a:p>
          <a:p>
            <a:r>
              <a:rPr kumimoji="1" lang="zh-CN" altLang="en-US" dirty="0"/>
              <a:t>调用 </a:t>
            </a:r>
            <a:r>
              <a:rPr kumimoji="1" lang="en-US" altLang="zh-CN" dirty="0" err="1"/>
              <a:t>bindService</a:t>
            </a:r>
            <a:r>
              <a:rPr kumimoji="1" lang="zh-CN" altLang="en-US" dirty="0"/>
              <a:t> 方法。接下来 </a:t>
            </a:r>
            <a:r>
              <a:rPr kumimoji="1" lang="en-US" altLang="zh-CN" dirty="0" err="1"/>
              <a:t>bindServiceCommon</a:t>
            </a:r>
            <a:r>
              <a:rPr kumimoji="1" lang="zh-CN" altLang="en-US" dirty="0"/>
              <a:t>。</a:t>
            </a:r>
            <a:endParaRPr kumimoji="1" lang="en-US" altLang="zh-CN" dirty="0"/>
          </a:p>
          <a:p>
            <a:r>
              <a:rPr kumimoji="1" lang="zh-CN" altLang="en-US" dirty="0"/>
              <a:t>和启动服务稍微不同的是这里我们要给调用方返回一个用于和服务交互的 </a:t>
            </a:r>
            <a:r>
              <a:rPr kumimoji="1" lang="en-US" altLang="zh-CN" dirty="0" err="1"/>
              <a:t>IBinder</a:t>
            </a:r>
            <a:r>
              <a:rPr kumimoji="1" lang="zh-CN" altLang="en-US" dirty="0"/>
              <a:t> 接口。这个接口是由一个 </a:t>
            </a:r>
            <a:r>
              <a:rPr kumimoji="1" lang="en-US" altLang="zh-CN" dirty="0" err="1"/>
              <a:t>ServiceDispatcher</a:t>
            </a:r>
            <a:r>
              <a:rPr kumimoji="1" lang="zh-CN" altLang="en-US" dirty="0"/>
              <a:t> 对象来管理的。如果之前没有这个对象，我们在这里创建它。</a:t>
            </a:r>
            <a:endParaRPr kumimoji="1" lang="en-US" altLang="zh-CN" dirty="0"/>
          </a:p>
          <a:p>
            <a:r>
              <a:rPr kumimoji="1" lang="zh-CN" altLang="en-US" dirty="0"/>
              <a:t>接下来就是 </a:t>
            </a:r>
            <a:r>
              <a:rPr kumimoji="1" lang="en-US" altLang="zh-CN" dirty="0"/>
              <a:t>AMS </a:t>
            </a:r>
            <a:r>
              <a:rPr kumimoji="1" lang="zh-CN" altLang="en-US" dirty="0"/>
              <a:t>的 </a:t>
            </a:r>
            <a:r>
              <a:rPr kumimoji="1" lang="en-US" altLang="zh-CN" dirty="0" err="1"/>
              <a:t>bindIsolatedService</a:t>
            </a:r>
            <a:r>
              <a:rPr kumimoji="1" lang="zh-CN" altLang="en-US" dirty="0"/>
              <a:t> 方法。我也觉得这个方法的名字很奇怪，但是就是这个名字。</a:t>
            </a:r>
            <a:endParaRPr kumimoji="1" lang="en-US" altLang="zh-CN" dirty="0"/>
          </a:p>
          <a:p>
            <a:r>
              <a:rPr kumimoji="1" lang="zh-CN" altLang="en-US" dirty="0"/>
              <a:t> </a:t>
            </a:r>
            <a:r>
              <a:rPr kumimoji="1" lang="en-US" altLang="zh-CN" dirty="0"/>
              <a:t>AMS</a:t>
            </a:r>
            <a:r>
              <a:rPr kumimoji="1" lang="zh-CN" altLang="en-US" dirty="0"/>
              <a:t> 转给 </a:t>
            </a:r>
            <a:r>
              <a:rPr kumimoji="1" lang="en-US" altLang="zh-CN" dirty="0" err="1"/>
              <a:t>ActiveServices</a:t>
            </a:r>
            <a:r>
              <a:rPr kumimoji="1" lang="zh-CN" altLang="en-US" dirty="0"/>
              <a:t>。和之前启动服务的流程类似，也要获取服务记录，拉起服务，但接下来还要进行绑定，用的是 </a:t>
            </a:r>
            <a:r>
              <a:rPr kumimoji="1" lang="en-US" altLang="zh-CN" dirty="0" err="1"/>
              <a:t>requestServiceBindingLocked</a:t>
            </a:r>
            <a:r>
              <a:rPr kumimoji="1" lang="zh-CN" altLang="en-US" dirty="0"/>
              <a:t> 方法。</a:t>
            </a:r>
            <a:endParaRPr kumimoji="1" lang="en-US" altLang="zh-CN" dirty="0"/>
          </a:p>
          <a:p>
            <a:r>
              <a:rPr kumimoji="1" lang="zh-CN" altLang="en-US" dirty="0"/>
              <a:t>发送绑定请求到应用，最后调用 </a:t>
            </a:r>
            <a:r>
              <a:rPr kumimoji="1" lang="en-US" altLang="zh-CN" dirty="0" err="1"/>
              <a:t>onBind</a:t>
            </a:r>
            <a:r>
              <a:rPr kumimoji="1" lang="zh-CN" altLang="en-US" dirty="0"/>
              <a:t> 方法，返回一个 </a:t>
            </a:r>
            <a:r>
              <a:rPr kumimoji="1" lang="en-US" altLang="zh-CN" dirty="0" err="1"/>
              <a:t>IBinder</a:t>
            </a:r>
            <a:r>
              <a:rPr kumimoji="1" lang="zh-CN" altLang="en-US" dirty="0"/>
              <a:t> 对象，返回给系统。</a:t>
            </a:r>
            <a:endParaRPr kumimoji="1" lang="en-US" altLang="zh-CN" dirty="0"/>
          </a:p>
          <a:p>
            <a:r>
              <a:rPr kumimoji="1" lang="zh-CN" altLang="en-US" dirty="0"/>
              <a:t>系统发布服务 </a:t>
            </a:r>
            <a:r>
              <a:rPr kumimoji="1" lang="en-US" altLang="zh-CN" dirty="0" err="1"/>
              <a:t>publishService</a:t>
            </a:r>
            <a:r>
              <a:rPr kumimoji="1" lang="zh-CN" altLang="en-US" dirty="0"/>
              <a:t>，就是把这次绑定记录下来，并且回调 </a:t>
            </a:r>
            <a:r>
              <a:rPr kumimoji="1" lang="en-US" altLang="zh-CN" dirty="0" err="1"/>
              <a:t>ServiceDispatcher</a:t>
            </a:r>
            <a:r>
              <a:rPr kumimoji="1" lang="zh-CN" altLang="en-US" dirty="0"/>
              <a:t> 的 </a:t>
            </a:r>
            <a:r>
              <a:rPr kumimoji="1" lang="en-US" altLang="zh-CN" dirty="0"/>
              <a:t>connected</a:t>
            </a:r>
            <a:r>
              <a:rPr kumimoji="1" lang="zh-CN" altLang="en-US" dirty="0"/>
              <a:t> 方法。这个方法最后调用 </a:t>
            </a:r>
            <a:r>
              <a:rPr kumimoji="1" lang="en-US" altLang="zh-CN" dirty="0" err="1"/>
              <a:t>doConnected</a:t>
            </a:r>
            <a:r>
              <a:rPr kumimoji="1" lang="zh-CN" altLang="en-US" dirty="0"/>
              <a:t>，在客户端注册一下这个连接，最后回调 </a:t>
            </a:r>
            <a:r>
              <a:rPr kumimoji="1" lang="en-US" altLang="zh-CN" dirty="0" err="1"/>
              <a:t>ServiceConnection</a:t>
            </a:r>
            <a:r>
              <a:rPr kumimoji="1" lang="zh-CN" altLang="en-US" dirty="0"/>
              <a:t> 接口的 </a:t>
            </a:r>
            <a:r>
              <a:rPr kumimoji="1" lang="en-US" altLang="zh-CN" dirty="0" err="1"/>
              <a:t>onServiceConnected</a:t>
            </a:r>
            <a:r>
              <a:rPr kumimoji="1" lang="zh-CN" altLang="en-US" dirty="0"/>
              <a:t> 方法。这个接口的实现是调用 </a:t>
            </a:r>
            <a:r>
              <a:rPr kumimoji="1" lang="en-US" altLang="zh-CN" dirty="0" err="1"/>
              <a:t>bindService</a:t>
            </a:r>
            <a:r>
              <a:rPr kumimoji="1" lang="zh-CN" altLang="en-US" dirty="0"/>
              <a:t> 方法是传入的。</a:t>
            </a:r>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25</a:t>
            </a:fld>
            <a:endParaRPr kumimoji="1" lang="zh-CN" altLang="en-US"/>
          </a:p>
        </p:txBody>
      </p:sp>
    </p:spTree>
    <p:extLst>
      <p:ext uri="{BB962C8B-B14F-4D97-AF65-F5344CB8AC3E}">
        <p14:creationId xmlns:p14="http://schemas.microsoft.com/office/powerpoint/2010/main" val="312397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接下来看停止服务。讲了这么多遍套路应该很熟悉了吧，就不多重复了。</a:t>
            </a:r>
            <a:endParaRPr kumimoji="1" lang="en-US" altLang="zh-CN" dirty="0"/>
          </a:p>
          <a:p>
            <a:r>
              <a:rPr kumimoji="1" lang="zh-CN" altLang="en-US" dirty="0"/>
              <a:t>讲一下一个注意的点，也就是 </a:t>
            </a:r>
            <a:r>
              <a:rPr kumimoji="1" lang="en-US" altLang="zh-CN" dirty="0" err="1"/>
              <a:t>isServiceNeededLocked</a:t>
            </a:r>
            <a:r>
              <a:rPr kumimoji="1" lang="zh-CN" altLang="en-US" dirty="0"/>
              <a:t> 这个方法。</a:t>
            </a:r>
            <a:endParaRPr kumimoji="1" lang="en-US" altLang="zh-CN" dirty="0"/>
          </a:p>
          <a:p>
            <a:r>
              <a:rPr kumimoji="1" lang="zh-CN" altLang="en-US" dirty="0"/>
              <a:t>这个方法判断服务是否还被需要。什么样的服务是被需要的服务呢？</a:t>
            </a:r>
            <a:endParaRPr kumimoji="1" lang="en-US" altLang="zh-CN" dirty="0"/>
          </a:p>
          <a:p>
            <a:r>
              <a:rPr kumimoji="1" lang="zh-CN" altLang="en-US" dirty="0"/>
              <a:t>就是如果有客户端调用 </a:t>
            </a:r>
            <a:r>
              <a:rPr kumimoji="1" lang="en-US" altLang="zh-CN" dirty="0" err="1"/>
              <a:t>startService</a:t>
            </a:r>
            <a:r>
              <a:rPr kumimoji="1" lang="zh-CN" altLang="en-US" dirty="0"/>
              <a:t> 但是没调用 </a:t>
            </a:r>
            <a:r>
              <a:rPr kumimoji="1" lang="en-US" altLang="zh-CN" dirty="0" err="1"/>
              <a:t>stopService</a:t>
            </a:r>
            <a:r>
              <a:rPr kumimoji="1" lang="zh-CN" altLang="en-US" dirty="0"/>
              <a:t>，或者调用了 </a:t>
            </a:r>
            <a:r>
              <a:rPr kumimoji="1" lang="en-US" altLang="zh-CN" dirty="0" err="1"/>
              <a:t>bindService</a:t>
            </a:r>
            <a:r>
              <a:rPr kumimoji="1" lang="zh-CN" altLang="en-US" dirty="0"/>
              <a:t> </a:t>
            </a:r>
            <a:r>
              <a:rPr kumimoji="1" lang="zh-CN" altLang="en-US" b="1" dirty="0"/>
              <a:t>并且</a:t>
            </a:r>
            <a:r>
              <a:rPr kumimoji="1" lang="zh-CN" altLang="en-US" dirty="0"/>
              <a:t>设置了 </a:t>
            </a:r>
            <a:r>
              <a:rPr lang="en-US" altLang="zh-CN" sz="1200" b="0" i="0" kern="1200" dirty="0">
                <a:solidFill>
                  <a:schemeClr val="tx1"/>
                </a:solidFill>
                <a:effectLst/>
                <a:latin typeface="+mn-lt"/>
                <a:ea typeface="+mn-ea"/>
                <a:cs typeface="+mn-cs"/>
              </a:rPr>
              <a:t>BIND_AUTO_CREATE</a:t>
            </a:r>
            <a:r>
              <a:rPr lang="zh-CN" altLang="en-US" sz="1200" b="0" i="0" kern="1200" dirty="0">
                <a:solidFill>
                  <a:schemeClr val="tx1"/>
                </a:solidFill>
                <a:effectLst/>
                <a:latin typeface="+mn-lt"/>
                <a:ea typeface="+mn-ea"/>
                <a:cs typeface="+mn-cs"/>
              </a:rPr>
              <a:t> 的这个 </a:t>
            </a:r>
            <a:r>
              <a:rPr lang="en-US" altLang="zh-CN" sz="1200" b="0" i="0" kern="1200" dirty="0">
                <a:solidFill>
                  <a:schemeClr val="tx1"/>
                </a:solidFill>
                <a:effectLst/>
                <a:latin typeface="+mn-lt"/>
                <a:ea typeface="+mn-ea"/>
                <a:cs typeface="+mn-cs"/>
              </a:rPr>
              <a:t>flag</a:t>
            </a:r>
            <a:r>
              <a:rPr lang="zh-CN" altLang="en-US" sz="1200" b="0" i="0" kern="1200" dirty="0">
                <a:solidFill>
                  <a:schemeClr val="tx1"/>
                </a:solidFill>
                <a:effectLst/>
                <a:latin typeface="+mn-lt"/>
                <a:ea typeface="+mn-ea"/>
                <a:cs typeface="+mn-cs"/>
              </a:rPr>
              <a:t>，</a:t>
            </a:r>
            <a:r>
              <a:rPr kumimoji="1" lang="zh-CN" altLang="en-US" dirty="0"/>
              <a:t>但是还没调用 </a:t>
            </a:r>
            <a:r>
              <a:rPr kumimoji="1" lang="en-US" altLang="zh-CN" dirty="0" err="1"/>
              <a:t>unBindService</a:t>
            </a:r>
            <a:r>
              <a:rPr kumimoji="1" lang="zh-CN" altLang="en-US" dirty="0"/>
              <a:t>，这个服务就判定为还需要，那么 </a:t>
            </a:r>
            <a:r>
              <a:rPr kumimoji="1" lang="en-US" altLang="zh-CN" dirty="0" err="1"/>
              <a:t>stopService</a:t>
            </a:r>
            <a:r>
              <a:rPr kumimoji="1" lang="zh-CN" altLang="en-US" dirty="0"/>
              <a:t> 和 </a:t>
            </a:r>
            <a:r>
              <a:rPr kumimoji="1" lang="en-US" altLang="zh-CN" dirty="0" err="1"/>
              <a:t>unBindService</a:t>
            </a:r>
            <a:r>
              <a:rPr kumimoji="1" lang="zh-CN" altLang="en-US" dirty="0"/>
              <a:t> 就不会停止服务。</a:t>
            </a:r>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26</a:t>
            </a:fld>
            <a:endParaRPr kumimoji="1" lang="zh-CN" altLang="en-US"/>
          </a:p>
        </p:txBody>
      </p:sp>
    </p:spTree>
    <p:extLst>
      <p:ext uri="{BB962C8B-B14F-4D97-AF65-F5344CB8AC3E}">
        <p14:creationId xmlns:p14="http://schemas.microsoft.com/office/powerpoint/2010/main" val="234238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4</a:t>
            </a:fld>
            <a:endParaRPr kumimoji="1" lang="zh-CN" altLang="en-US"/>
          </a:p>
        </p:txBody>
      </p:sp>
    </p:spTree>
    <p:extLst>
      <p:ext uri="{BB962C8B-B14F-4D97-AF65-F5344CB8AC3E}">
        <p14:creationId xmlns:p14="http://schemas.microsoft.com/office/powerpoint/2010/main" val="910477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接下来讲解绑服务，流程跟停止服务差不多，跟停止服务不同的点一个是要移除之前记录的连接信息，另一个是回调 </a:t>
            </a:r>
            <a:r>
              <a:rPr kumimoji="1" lang="en-US" altLang="zh-CN" dirty="0" err="1"/>
              <a:t>onUnbind</a:t>
            </a:r>
            <a:r>
              <a:rPr kumimoji="1" lang="zh-CN" altLang="en-US" dirty="0"/>
              <a:t> 方法，这两个操作不管最后有没有停止这个服务都要做。而 </a:t>
            </a:r>
            <a:r>
              <a:rPr kumimoji="1" lang="en-US" altLang="zh-CN" dirty="0" err="1"/>
              <a:t>stopService</a:t>
            </a:r>
            <a:r>
              <a:rPr kumimoji="1" lang="zh-CN" altLang="en-US" dirty="0"/>
              <a:t> 如果不满足停止条件是什么也不会做。</a:t>
            </a:r>
            <a:endParaRPr kumimoji="1" lang="en-US" altLang="zh-CN" dirty="0"/>
          </a:p>
          <a:p>
            <a:r>
              <a:rPr kumimoji="1" lang="zh-CN" altLang="en-US" dirty="0"/>
              <a:t>这里还要注意因为是调用方主动解绑，所以不会触发 </a:t>
            </a:r>
            <a:r>
              <a:rPr kumimoji="1" lang="en-US" altLang="zh-CN" dirty="0" err="1"/>
              <a:t>ServiceConnection</a:t>
            </a:r>
            <a:r>
              <a:rPr kumimoji="1" lang="zh-CN" altLang="en-US" dirty="0"/>
              <a:t> 的回调。</a:t>
            </a:r>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27</a:t>
            </a:fld>
            <a:endParaRPr kumimoji="1" lang="zh-CN" altLang="en-US"/>
          </a:p>
        </p:txBody>
      </p:sp>
    </p:spTree>
    <p:extLst>
      <p:ext uri="{BB962C8B-B14F-4D97-AF65-F5344CB8AC3E}">
        <p14:creationId xmlns:p14="http://schemas.microsoft.com/office/powerpoint/2010/main" val="1171514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这个过程跟</a:t>
            </a:r>
            <a:r>
              <a:rPr kumimoji="1" lang="en-US" altLang="zh-CN" dirty="0" err="1"/>
              <a:t>ContentProvider</a:t>
            </a:r>
            <a:r>
              <a:rPr kumimoji="1" lang="en-US" altLang="zh-CN" dirty="0"/>
              <a:t> </a:t>
            </a:r>
            <a:r>
              <a:rPr kumimoji="1" lang="zh-CN" altLang="en-US" dirty="0"/>
              <a:t>服务端被杀处理类似，都是触发死亡回调之后调用相关的函数处理。</a:t>
            </a:r>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28</a:t>
            </a:fld>
            <a:endParaRPr kumimoji="1" lang="zh-CN" altLang="en-US"/>
          </a:p>
        </p:txBody>
      </p:sp>
    </p:spTree>
    <p:extLst>
      <p:ext uri="{BB962C8B-B14F-4D97-AF65-F5344CB8AC3E}">
        <p14:creationId xmlns:p14="http://schemas.microsoft.com/office/powerpoint/2010/main" val="6202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当 </a:t>
            </a:r>
            <a:r>
              <a:rPr lang="en-US" altLang="zh-CN" sz="1200" b="0" i="0" kern="1200" dirty="0">
                <a:solidFill>
                  <a:schemeClr val="tx1"/>
                </a:solidFill>
                <a:effectLst/>
                <a:latin typeface="+mn-lt"/>
                <a:ea typeface="+mn-ea"/>
                <a:cs typeface="+mn-cs"/>
              </a:rPr>
              <a:t>Android </a:t>
            </a:r>
            <a:r>
              <a:rPr lang="zh-CN" altLang="en-US" sz="1200" b="0" i="0" kern="1200" dirty="0">
                <a:solidFill>
                  <a:schemeClr val="tx1"/>
                </a:solidFill>
                <a:effectLst/>
                <a:latin typeface="+mn-lt"/>
                <a:ea typeface="+mn-ea"/>
                <a:cs typeface="+mn-cs"/>
              </a:rPr>
              <a:t>启动一个之前未运行的应用的组件时，会为其启动一个包含单个主线程</a:t>
            </a:r>
            <a:r>
              <a:rPr lang="en-US" altLang="zh-CN" sz="1200" b="0" i="0" kern="1200" dirty="0">
                <a:solidFill>
                  <a:schemeClr val="tx1"/>
                </a:solidFill>
                <a:effectLst/>
                <a:latin typeface="+mn-lt"/>
                <a:ea typeface="+mn-ea"/>
                <a:cs typeface="+mn-cs"/>
              </a:rPr>
              <a:t>"main"</a:t>
            </a:r>
            <a:r>
              <a:rPr lang="zh-CN" altLang="en-US" sz="1200" b="0" i="0" kern="1200" dirty="0">
                <a:solidFill>
                  <a:schemeClr val="tx1"/>
                </a:solidFill>
                <a:effectLst/>
                <a:latin typeface="+mn-lt"/>
                <a:ea typeface="+mn-ea"/>
                <a:cs typeface="+mn-cs"/>
              </a:rPr>
              <a:t>的新的 </a:t>
            </a:r>
            <a:r>
              <a:rPr lang="en-US" altLang="zh-CN" sz="1200" b="0" i="0" kern="1200" dirty="0">
                <a:solidFill>
                  <a:schemeClr val="tx1"/>
                </a:solidFill>
                <a:effectLst/>
                <a:latin typeface="+mn-lt"/>
                <a:ea typeface="+mn-ea"/>
                <a:cs typeface="+mn-cs"/>
              </a:rPr>
              <a:t>Linux </a:t>
            </a:r>
            <a:r>
              <a:rPr lang="zh-CN" altLang="en-US" sz="1200" b="0" i="0" kern="1200" dirty="0">
                <a:solidFill>
                  <a:schemeClr val="tx1"/>
                </a:solidFill>
                <a:effectLst/>
                <a:latin typeface="+mn-lt"/>
                <a:ea typeface="+mn-ea"/>
                <a:cs typeface="+mn-cs"/>
              </a:rPr>
              <a:t>进程。默认情况下，同一应用的所有组件会在此进程内启动，并且使用同一执行线程。 开发者可以人为安排组件在单独的进程中运行，并且为进程创建额外的线程。</a:t>
            </a:r>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5</a:t>
            </a:fld>
            <a:endParaRPr kumimoji="1" lang="zh-CN" altLang="en-US"/>
          </a:p>
        </p:txBody>
      </p:sp>
    </p:spTree>
    <p:extLst>
      <p:ext uri="{BB962C8B-B14F-4D97-AF65-F5344CB8AC3E}">
        <p14:creationId xmlns:p14="http://schemas.microsoft.com/office/powerpoint/2010/main" val="383858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effectLst/>
              </a:rPr>
              <a:t>Handler</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是 </a:t>
            </a:r>
            <a:r>
              <a:rPr lang="en-US" altLang="zh-CN" sz="1200" b="0" i="0" kern="1200" dirty="0">
                <a:solidFill>
                  <a:schemeClr val="tx1"/>
                </a:solidFill>
                <a:effectLst/>
                <a:latin typeface="+mn-lt"/>
                <a:ea typeface="+mn-ea"/>
                <a:cs typeface="+mn-cs"/>
              </a:rPr>
              <a:t>Android </a:t>
            </a:r>
            <a:r>
              <a:rPr lang="zh-CN" altLang="en-US" sz="1200" b="0" i="0" kern="1200" dirty="0">
                <a:solidFill>
                  <a:schemeClr val="tx1"/>
                </a:solidFill>
                <a:effectLst/>
                <a:latin typeface="+mn-lt"/>
                <a:ea typeface="+mn-ea"/>
                <a:cs typeface="+mn-cs"/>
              </a:rPr>
              <a:t>系统线程管理框架的一部分，使用消息队列实现线程之间的通信。 </a:t>
            </a:r>
            <a:r>
              <a:rPr lang="en-US" altLang="zh-CN" b="1" dirty="0">
                <a:effectLst/>
              </a:rPr>
              <a:t>Handler</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允许你发送和处理关联到线程的 </a:t>
            </a:r>
            <a:r>
              <a:rPr lang="en-US" altLang="zh-CN" dirty="0" err="1"/>
              <a:t>MessageQueue</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的 </a:t>
            </a:r>
            <a:r>
              <a:rPr lang="en-US" altLang="zh-CN" b="1" dirty="0">
                <a:effectLst/>
              </a:rPr>
              <a:t>Message</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和 </a:t>
            </a:r>
            <a:r>
              <a:rPr lang="en-US" altLang="zh-CN" dirty="0"/>
              <a:t>Runnable</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对象。新的 </a:t>
            </a:r>
            <a:r>
              <a:rPr lang="en-US" altLang="zh-CN" b="1" dirty="0">
                <a:effectLst/>
              </a:rPr>
              <a:t>Handler</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会绑定到创建者线程的消息队列上。</a:t>
            </a:r>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6</a:t>
            </a:fld>
            <a:endParaRPr kumimoji="1" lang="zh-CN" altLang="en-US"/>
          </a:p>
        </p:txBody>
      </p:sp>
    </p:spTree>
    <p:extLst>
      <p:ext uri="{BB962C8B-B14F-4D97-AF65-F5344CB8AC3E}">
        <p14:creationId xmlns:p14="http://schemas.microsoft.com/office/powerpoint/2010/main" val="198649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广播实现了发布</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订阅设计模式，</a:t>
            </a:r>
            <a:r>
              <a:rPr lang="en-US" altLang="zh-CN" sz="1200" b="0" i="0" kern="1200" dirty="0">
                <a:solidFill>
                  <a:schemeClr val="tx1"/>
                </a:solidFill>
                <a:effectLst/>
                <a:latin typeface="+mn-lt"/>
                <a:ea typeface="+mn-ea"/>
                <a:cs typeface="+mn-cs"/>
              </a:rPr>
              <a:t>Android </a:t>
            </a:r>
            <a:r>
              <a:rPr lang="zh-CN" altLang="en-US" sz="1200" b="0" i="0" kern="1200" dirty="0">
                <a:solidFill>
                  <a:schemeClr val="tx1"/>
                </a:solidFill>
                <a:effectLst/>
                <a:latin typeface="+mn-lt"/>
                <a:ea typeface="+mn-ea"/>
                <a:cs typeface="+mn-cs"/>
              </a:rPr>
              <a:t>应用可以与其他应用相互收发广播消息，还可以接收 </a:t>
            </a:r>
            <a:r>
              <a:rPr lang="en-US" altLang="zh-CN" sz="1200" b="0" i="0" kern="1200" dirty="0">
                <a:solidFill>
                  <a:schemeClr val="tx1"/>
                </a:solidFill>
                <a:effectLst/>
                <a:latin typeface="+mn-lt"/>
                <a:ea typeface="+mn-ea"/>
                <a:cs typeface="+mn-cs"/>
              </a:rPr>
              <a:t>Android </a:t>
            </a:r>
            <a:r>
              <a:rPr lang="zh-CN" altLang="en-US" sz="1200" b="0" i="0" kern="1200" dirty="0">
                <a:solidFill>
                  <a:schemeClr val="tx1"/>
                </a:solidFill>
                <a:effectLst/>
                <a:latin typeface="+mn-lt"/>
                <a:ea typeface="+mn-ea"/>
                <a:cs typeface="+mn-cs"/>
              </a:rPr>
              <a:t>系统的广播消息。例如，</a:t>
            </a:r>
            <a:r>
              <a:rPr lang="en-US" altLang="zh-CN" sz="1200" b="0" i="0" kern="1200" dirty="0">
                <a:solidFill>
                  <a:schemeClr val="tx1"/>
                </a:solidFill>
                <a:effectLst/>
                <a:latin typeface="+mn-lt"/>
                <a:ea typeface="+mn-ea"/>
                <a:cs typeface="+mn-cs"/>
              </a:rPr>
              <a:t>Android </a:t>
            </a:r>
            <a:r>
              <a:rPr lang="zh-CN" altLang="en-US" sz="1200" b="0" i="0" kern="1200" dirty="0">
                <a:solidFill>
                  <a:schemeClr val="tx1"/>
                </a:solidFill>
                <a:effectLst/>
                <a:latin typeface="+mn-lt"/>
                <a:ea typeface="+mn-ea"/>
                <a:cs typeface="+mn-cs"/>
              </a:rPr>
              <a:t>系统会在系统启动或设备开始充电时发送广播。再比如，应用可以发送自定义广播来通知其他应用它们可能感兴趣的事件。</a:t>
            </a:r>
          </a:p>
          <a:p>
            <a:r>
              <a:rPr lang="zh-CN" altLang="en-US" sz="1200" b="0" i="0" kern="1200" dirty="0">
                <a:solidFill>
                  <a:schemeClr val="tx1"/>
                </a:solidFill>
                <a:effectLst/>
                <a:latin typeface="+mn-lt"/>
                <a:ea typeface="+mn-ea"/>
                <a:cs typeface="+mn-cs"/>
              </a:rPr>
              <a:t>应用可以注册接收特定的广播，这样系统会在广播发出后传送给这些应用。</a:t>
            </a:r>
          </a:p>
          <a:p>
            <a:r>
              <a:rPr lang="zh-CN" altLang="en-US" sz="1200" b="0" i="0" kern="1200" dirty="0">
                <a:solidFill>
                  <a:schemeClr val="tx1"/>
                </a:solidFill>
                <a:effectLst/>
                <a:latin typeface="+mn-lt"/>
                <a:ea typeface="+mn-ea"/>
                <a:cs typeface="+mn-cs"/>
              </a:rPr>
              <a:t>按发送方式分类，广播可分为有序广播、常规广播、本地广播；按定义方式分类，可分为系统广播、自定义广播。此外，广播接收器可分为清单声明的接收器与上下文注册的接收器。</a:t>
            </a:r>
          </a:p>
          <a:p>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10</a:t>
            </a:fld>
            <a:endParaRPr kumimoji="1" lang="zh-CN" altLang="en-US"/>
          </a:p>
        </p:txBody>
      </p:sp>
    </p:spTree>
    <p:extLst>
      <p:ext uri="{BB962C8B-B14F-4D97-AF65-F5344CB8AC3E}">
        <p14:creationId xmlns:p14="http://schemas.microsoft.com/office/powerpoint/2010/main" val="300331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调用 </a:t>
            </a:r>
            <a:r>
              <a:rPr kumimoji="1" lang="en-US" altLang="zh-CN" dirty="0" err="1"/>
              <a:t>ContextImpl.registerReceiver</a:t>
            </a:r>
            <a:r>
              <a:rPr kumimoji="1" lang="zh-CN" altLang="en-US" dirty="0"/>
              <a:t> 方法，这个方法调用 </a:t>
            </a:r>
            <a:r>
              <a:rPr kumimoji="1" lang="en-US" altLang="zh-CN" dirty="0" err="1"/>
              <a:t>registerReceiverInternal</a:t>
            </a:r>
            <a:r>
              <a:rPr kumimoji="1" lang="zh-CN" altLang="en-US" dirty="0"/>
              <a:t> 方法。</a:t>
            </a:r>
            <a:endParaRPr kumimoji="1" lang="en-US" altLang="zh-CN" dirty="0"/>
          </a:p>
          <a:p>
            <a:r>
              <a:rPr kumimoji="1" lang="zh-CN" altLang="en-US" dirty="0"/>
              <a:t>首先用 </a:t>
            </a:r>
            <a:r>
              <a:rPr kumimoji="1" lang="en-US" altLang="zh-CN" dirty="0" err="1"/>
              <a:t>getReceiverDispatcher</a:t>
            </a:r>
            <a:r>
              <a:rPr kumimoji="1" lang="zh-CN" altLang="en-US" dirty="0"/>
              <a:t> ，把 </a:t>
            </a:r>
            <a:r>
              <a:rPr kumimoji="1" lang="en-US" altLang="zh-CN" dirty="0" err="1"/>
              <a:t>BroadcastReceiver</a:t>
            </a:r>
            <a:r>
              <a:rPr kumimoji="1" lang="zh-CN" altLang="en-US" dirty="0"/>
              <a:t> 和相关的 </a:t>
            </a:r>
            <a:r>
              <a:rPr kumimoji="1" lang="en-US" altLang="zh-CN" dirty="0"/>
              <a:t>Context,</a:t>
            </a:r>
            <a:r>
              <a:rPr kumimoji="1" lang="zh-CN" altLang="en-US" dirty="0"/>
              <a:t> </a:t>
            </a:r>
            <a:r>
              <a:rPr kumimoji="1" lang="en-US" altLang="zh-CN" dirty="0"/>
              <a:t>Handler,</a:t>
            </a:r>
            <a:r>
              <a:rPr kumimoji="1" lang="zh-CN" altLang="en-US" dirty="0"/>
              <a:t> </a:t>
            </a:r>
            <a:r>
              <a:rPr kumimoji="1" lang="en-US" altLang="zh-CN" dirty="0"/>
              <a:t>Instrumentation</a:t>
            </a:r>
            <a:r>
              <a:rPr kumimoji="1" lang="zh-CN" altLang="en-US" dirty="0"/>
              <a:t> 打包成一个 </a:t>
            </a:r>
            <a:r>
              <a:rPr kumimoji="1" lang="en-US" altLang="zh-CN" dirty="0" err="1"/>
              <a:t>ReceiverDispatcher</a:t>
            </a:r>
            <a:r>
              <a:rPr kumimoji="1" lang="zh-CN" altLang="en-US" dirty="0"/>
              <a:t> 对象，返回一个实现了 </a:t>
            </a:r>
            <a:r>
              <a:rPr kumimoji="1" lang="en-US" altLang="zh-CN" dirty="0" err="1"/>
              <a:t>IItentReceiver.Stub</a:t>
            </a:r>
            <a:r>
              <a:rPr kumimoji="1" lang="zh-CN" altLang="en-US" dirty="0"/>
              <a:t> 接口的 </a:t>
            </a:r>
            <a:r>
              <a:rPr kumimoji="1" lang="en-US" altLang="zh-CN" dirty="0" err="1"/>
              <a:t>ReceiverDispatcher</a:t>
            </a:r>
            <a:r>
              <a:rPr kumimoji="1" lang="zh-CN" altLang="en-US" dirty="0"/>
              <a:t> 的内部类 </a:t>
            </a:r>
            <a:r>
              <a:rPr kumimoji="1" lang="en-US" altLang="zh-CN" dirty="0" err="1"/>
              <a:t>InnerDispatcher</a:t>
            </a:r>
            <a:r>
              <a:rPr kumimoji="1" lang="zh-CN" altLang="en-US" dirty="0"/>
              <a:t>。</a:t>
            </a:r>
            <a:endParaRPr kumimoji="1" lang="en-US" altLang="zh-CN" dirty="0"/>
          </a:p>
          <a:p>
            <a:r>
              <a:rPr kumimoji="1" lang="zh-CN" altLang="en-US" dirty="0"/>
              <a:t>这个接口就一个方法 </a:t>
            </a:r>
            <a:r>
              <a:rPr kumimoji="1" lang="en-US" altLang="zh-CN" dirty="0" err="1"/>
              <a:t>performReceive</a:t>
            </a:r>
            <a:r>
              <a:rPr kumimoji="1" lang="zh-CN" altLang="en-US" dirty="0"/>
              <a:t>，之后接收广播时会提到。</a:t>
            </a:r>
            <a:endParaRPr kumimoji="1" lang="en-US" altLang="zh-CN" dirty="0"/>
          </a:p>
          <a:p>
            <a:r>
              <a:rPr kumimoji="1" lang="zh-CN" altLang="en-US" dirty="0"/>
              <a:t>接下来调用 </a:t>
            </a:r>
            <a:r>
              <a:rPr kumimoji="1" lang="en-US" altLang="zh-CN" dirty="0" err="1"/>
              <a:t>AMS.registerReceiver</a:t>
            </a:r>
            <a:r>
              <a:rPr kumimoji="1" lang="zh-CN" altLang="en-US" dirty="0"/>
              <a:t> 方法交给系统处理。</a:t>
            </a:r>
            <a:endParaRPr kumimoji="1" lang="en-US" altLang="zh-CN" dirty="0"/>
          </a:p>
          <a:p>
            <a:r>
              <a:rPr kumimoji="1" lang="zh-CN" altLang="en-US" dirty="0"/>
              <a:t>进到这个方法以后，会先寻找 </a:t>
            </a:r>
            <a:r>
              <a:rPr kumimoji="1" lang="en-US" altLang="zh-CN" dirty="0"/>
              <a:t>Intent</a:t>
            </a:r>
            <a:r>
              <a:rPr kumimoji="1" lang="zh-CN" altLang="en-US" dirty="0"/>
              <a:t> </a:t>
            </a:r>
            <a:r>
              <a:rPr kumimoji="1" lang="en-US" altLang="zh-CN" dirty="0"/>
              <a:t>action</a:t>
            </a:r>
            <a:r>
              <a:rPr kumimoji="1" lang="zh-CN" altLang="en-US" dirty="0"/>
              <a:t> 匹配的粘性广播（</a:t>
            </a:r>
            <a:r>
              <a:rPr kumimoji="1" lang="en-US" altLang="zh-CN" dirty="0"/>
              <a:t>sticky</a:t>
            </a:r>
            <a:r>
              <a:rPr kumimoji="1" lang="zh-CN" altLang="en-US" dirty="0"/>
              <a:t> </a:t>
            </a:r>
            <a:r>
              <a:rPr kumimoji="1" lang="en-US" altLang="zh-CN" dirty="0"/>
              <a:t>Broadcast</a:t>
            </a:r>
            <a:r>
              <a:rPr kumimoji="1" lang="zh-CN" altLang="en-US" dirty="0"/>
              <a:t>），找到之后保存下来，最后会返回给调用者。</a:t>
            </a:r>
            <a:endParaRPr kumimoji="1" lang="en-US" altLang="zh-CN" dirty="0"/>
          </a:p>
          <a:p>
            <a:r>
              <a:rPr kumimoji="1" lang="zh-CN" altLang="en-US" dirty="0"/>
              <a:t>接下来注册广播接收器，也就是根据拿到的 </a:t>
            </a:r>
            <a:r>
              <a:rPr kumimoji="1" lang="en-US" altLang="zh-CN" dirty="0" err="1"/>
              <a:t>IntentFilter</a:t>
            </a:r>
            <a:r>
              <a:rPr kumimoji="1" lang="zh-CN" altLang="en-US" dirty="0"/>
              <a:t> 和调用者的一些信息生成一个 </a:t>
            </a:r>
            <a:r>
              <a:rPr kumimoji="1" lang="en-US" altLang="zh-CN" dirty="0" err="1"/>
              <a:t>BroadcastFilter</a:t>
            </a:r>
            <a:r>
              <a:rPr kumimoji="1" lang="zh-CN" altLang="en-US" dirty="0"/>
              <a:t>，这是一个保存了广播注册者信息的 </a:t>
            </a:r>
            <a:r>
              <a:rPr kumimoji="1" lang="en-US" altLang="zh-CN" dirty="0" err="1"/>
              <a:t>IntentFilter</a:t>
            </a:r>
            <a:r>
              <a:rPr kumimoji="1" lang="zh-CN" altLang="en-US" dirty="0"/>
              <a:t> 的子类，然后在 </a:t>
            </a:r>
            <a:r>
              <a:rPr kumimoji="1" lang="en-US" altLang="zh-CN" dirty="0"/>
              <a:t>AMS</a:t>
            </a:r>
            <a:r>
              <a:rPr kumimoji="1" lang="zh-CN" altLang="en-US" dirty="0"/>
              <a:t> 的一些成员变量中保存这个 </a:t>
            </a:r>
            <a:r>
              <a:rPr kumimoji="1" lang="en-US" altLang="zh-CN" dirty="0" err="1"/>
              <a:t>BroadcastFilter</a:t>
            </a:r>
            <a:r>
              <a:rPr kumimoji="1" lang="zh-CN" altLang="en-US" dirty="0"/>
              <a:t>。</a:t>
            </a:r>
            <a:endParaRPr kumimoji="1" lang="en-US" altLang="zh-CN" dirty="0"/>
          </a:p>
          <a:p>
            <a:r>
              <a:rPr kumimoji="1" lang="zh-CN" altLang="en-US" dirty="0"/>
              <a:t>最后如果有找到匹配的粘性广播，这个时候还要所有这些广播发送给调用者。</a:t>
            </a:r>
            <a:endParaRPr kumimoji="1" lang="en-US" altLang="zh-CN" dirty="0"/>
          </a:p>
          <a:p>
            <a:r>
              <a:rPr kumimoji="1" lang="zh-CN" altLang="en-US" dirty="0"/>
              <a:t>最后的最后返回第一个匹配的粘性广播。</a:t>
            </a:r>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11</a:t>
            </a:fld>
            <a:endParaRPr kumimoji="1" lang="zh-CN" altLang="en-US"/>
          </a:p>
        </p:txBody>
      </p:sp>
    </p:spTree>
    <p:extLst>
      <p:ext uri="{BB962C8B-B14F-4D97-AF65-F5344CB8AC3E}">
        <p14:creationId xmlns:p14="http://schemas.microsoft.com/office/powerpoint/2010/main" val="42038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sendBroadcast</a:t>
            </a:r>
            <a:r>
              <a:rPr kumimoji="1" lang="zh-CN" altLang="en-US" dirty="0"/>
              <a:t> 调用 </a:t>
            </a:r>
            <a:r>
              <a:rPr kumimoji="1" lang="en-US" altLang="zh-CN" dirty="0"/>
              <a:t>AMS</a:t>
            </a:r>
            <a:r>
              <a:rPr kumimoji="1" lang="zh-CN" altLang="en-US" dirty="0"/>
              <a:t> 的 </a:t>
            </a:r>
            <a:r>
              <a:rPr kumimoji="1" lang="en-US" altLang="zh-CN" dirty="0" err="1"/>
              <a:t>broadcastIntent</a:t>
            </a:r>
            <a:r>
              <a:rPr kumimoji="1" lang="zh-CN" altLang="en-US" dirty="0"/>
              <a:t> 方法，这个方法对广播合法性做些初步检查，之后调用 </a:t>
            </a:r>
            <a:r>
              <a:rPr kumimoji="1" lang="en-US" altLang="zh-CN" dirty="0" err="1"/>
              <a:t>broadcastIntentLocked</a:t>
            </a:r>
            <a:r>
              <a:rPr kumimoji="1" lang="zh-CN" altLang="en-US" dirty="0"/>
              <a:t> 方法。</a:t>
            </a:r>
            <a:endParaRPr kumimoji="1" lang="en-US" altLang="zh-CN" dirty="0"/>
          </a:p>
          <a:p>
            <a:r>
              <a:rPr kumimoji="1" lang="zh-CN" altLang="en-US" dirty="0"/>
              <a:t>这个方法继续检查广播的合法性，比如发送者不能有后台启动限制，只有系统能发送系统广播，其他应用不能发送。</a:t>
            </a:r>
            <a:endParaRPr kumimoji="1" lang="en-US" altLang="zh-CN" dirty="0"/>
          </a:p>
          <a:p>
            <a:r>
              <a:rPr kumimoji="1" lang="zh-CN" altLang="en-US" dirty="0"/>
              <a:t>接下来会就地处理一些系统广播，比如添加删除应用，更改时间之类的，这里不详细讲。</a:t>
            </a:r>
            <a:endParaRPr kumimoji="1" lang="en-US" altLang="zh-CN" dirty="0"/>
          </a:p>
          <a:p>
            <a:r>
              <a:rPr kumimoji="1" lang="zh-CN" altLang="en-US" dirty="0"/>
              <a:t>如果发送的是粘性广播，就把广播加到对应的粘性广播列表。</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接下来收集要发送到的广播接收器。对于静态接收器，这里调用 </a:t>
            </a:r>
            <a:r>
              <a:rPr kumimoji="1" lang="en-US" altLang="zh-CN" dirty="0" err="1"/>
              <a:t>collectReceiverComponents</a:t>
            </a:r>
            <a:r>
              <a:rPr kumimoji="1" lang="zh-CN" altLang="en-US" dirty="0"/>
              <a:t> 方法。而动态接收器就要查询之前在 </a:t>
            </a:r>
            <a:r>
              <a:rPr kumimoji="1" lang="en-US" altLang="zh-CN" dirty="0"/>
              <a:t>AMS</a:t>
            </a:r>
            <a:r>
              <a:rPr kumimoji="1" lang="zh-CN" altLang="en-US" dirty="0"/>
              <a:t> 注册了广播接收器的 </a:t>
            </a:r>
            <a:r>
              <a:rPr kumimoji="1" lang="en-US" altLang="zh-CN" dirty="0" err="1"/>
              <a:t>BroadcastFilter</a:t>
            </a:r>
            <a:r>
              <a:rPr kumimoji="1" lang="zh-CN" altLang="en-US" dirty="0"/>
              <a:t> ，使用的是 </a:t>
            </a:r>
            <a:r>
              <a:rPr kumimoji="1" lang="en-US" altLang="zh-CN" dirty="0" err="1"/>
              <a:t>ReceiverResolver.queryIntent</a:t>
            </a:r>
            <a:r>
              <a:rPr kumimoji="1" lang="zh-CN" altLang="en-US" dirty="0"/>
              <a:t> 方法。</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接下来关键的步骤就是要发送广播。调用 </a:t>
            </a:r>
            <a:r>
              <a:rPr kumimoji="1" lang="en-US" altLang="zh-CN" dirty="0" err="1"/>
              <a:t>broadcastQueueForIntent</a:t>
            </a:r>
            <a:r>
              <a:rPr kumimoji="1" lang="zh-CN" altLang="en-US" dirty="0"/>
              <a:t> 方法获取这个广播对应的广播队列。</a:t>
            </a:r>
            <a:r>
              <a:rPr kumimoji="1" lang="en-US" altLang="zh-CN" dirty="0"/>
              <a:t>AMS</a:t>
            </a:r>
            <a:r>
              <a:rPr kumimoji="1" lang="zh-CN" altLang="en-US" dirty="0"/>
              <a:t> 定义了三个广播队列，对应于前台广播、后台广播、和长广播，通过 </a:t>
            </a:r>
            <a:r>
              <a:rPr kumimoji="1" lang="en-US" altLang="zh-CN" dirty="0"/>
              <a:t>Intent</a:t>
            </a:r>
            <a:r>
              <a:rPr kumimoji="1" lang="zh-CN" altLang="en-US" dirty="0"/>
              <a:t> 不同的 </a:t>
            </a:r>
            <a:r>
              <a:rPr kumimoji="1" lang="en-US" altLang="zh-CN" dirty="0"/>
              <a:t>flag</a:t>
            </a:r>
            <a:r>
              <a:rPr kumimoji="1" lang="zh-CN" altLang="en-US" dirty="0"/>
              <a:t> 来区分。</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如果是常规广播，会把所有动态接收器的发送打包到一个 </a:t>
            </a:r>
            <a:r>
              <a:rPr kumimoji="1" lang="en-US" altLang="zh-CN" dirty="0" err="1"/>
              <a:t>BroadcastRecord</a:t>
            </a:r>
            <a:r>
              <a:rPr kumimoji="1" lang="zh-CN" altLang="en-US" dirty="0"/>
              <a:t>，再加入到 </a:t>
            </a:r>
            <a:r>
              <a:rPr kumimoji="1" lang="en-US" altLang="zh-CN" dirty="0" err="1"/>
              <a:t>BroadcastQueue</a:t>
            </a:r>
            <a:r>
              <a:rPr kumimoji="1" lang="zh-CN" altLang="en-US" dirty="0"/>
              <a:t>，调用的是 </a:t>
            </a:r>
            <a:r>
              <a:rPr kumimoji="1" lang="en-US" altLang="zh-CN" dirty="0" err="1"/>
              <a:t>enqueueParallelBroadcast</a:t>
            </a:r>
            <a:r>
              <a:rPr kumimoji="1" lang="zh-CN" altLang="en-US" dirty="0"/>
              <a:t>。</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剩下还有一些发送没处理。如果是常规广播，这里还剩静态接收器。如果是有序广播，这里动态静态接收器都要处理。我们把这些广播按优先级顺序合并到一个列表里面，然后到 </a:t>
            </a:r>
            <a:r>
              <a:rPr kumimoji="1" lang="en-US" altLang="zh-CN" dirty="0" err="1"/>
              <a:t>BroadcastRecord</a:t>
            </a:r>
            <a:r>
              <a:rPr kumimoji="1" lang="zh-CN" altLang="en-US" dirty="0"/>
              <a:t>，加入到 </a:t>
            </a:r>
            <a:r>
              <a:rPr kumimoji="1" lang="en-US" altLang="zh-CN" dirty="0" err="1"/>
              <a:t>BroadcastQueue</a:t>
            </a:r>
            <a:r>
              <a:rPr kumimoji="1" lang="zh-CN" altLang="en-US" dirty="0"/>
              <a:t>，调用的是 </a:t>
            </a:r>
            <a:r>
              <a:rPr kumimoji="1" lang="en-US" altLang="zh-CN" dirty="0" err="1"/>
              <a:t>enqueueOrderedBroadcastLocked</a:t>
            </a:r>
            <a:r>
              <a:rPr kumimoji="1" lang="zh-CN" altLang="en-US" dirty="0"/>
              <a:t> 方法。这两种类型的广播在 </a:t>
            </a:r>
            <a:r>
              <a:rPr kumimoji="1" lang="en-US" altLang="zh-CN" dirty="0" err="1"/>
              <a:t>BroadcastQueue</a:t>
            </a:r>
            <a:r>
              <a:rPr kumimoji="1" lang="zh-CN" altLang="en-US" dirty="0"/>
              <a:t> 里是分开保存的。</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每次入列之后，还要调用 </a:t>
            </a:r>
            <a:r>
              <a:rPr kumimoji="1" lang="en-US" altLang="zh-CN" dirty="0" err="1"/>
              <a:t>scheduleBroadcastLocked</a:t>
            </a:r>
            <a:r>
              <a:rPr kumimoji="1" lang="zh-CN" altLang="en-US" dirty="0"/>
              <a:t> 方法，这个方法会向 </a:t>
            </a:r>
            <a:r>
              <a:rPr kumimoji="1" lang="en-US" altLang="zh-CN" dirty="0" err="1"/>
              <a:t>BroadcastQueue</a:t>
            </a:r>
            <a:r>
              <a:rPr kumimoji="1" lang="zh-CN" altLang="en-US" dirty="0"/>
              <a:t> 里面的 </a:t>
            </a:r>
            <a:r>
              <a:rPr kumimoji="1" lang="en-US" altLang="zh-CN" dirty="0"/>
              <a:t>Handler</a:t>
            </a:r>
            <a:r>
              <a:rPr kumimoji="1" lang="zh-CN" altLang="en-US" dirty="0"/>
              <a:t> 发送一个消息，他就会从广播队列中取出一个来处理。</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12</a:t>
            </a:fld>
            <a:endParaRPr kumimoji="1" lang="zh-CN" altLang="en-US"/>
          </a:p>
        </p:txBody>
      </p:sp>
    </p:spTree>
    <p:extLst>
      <p:ext uri="{BB962C8B-B14F-4D97-AF65-F5344CB8AC3E}">
        <p14:creationId xmlns:p14="http://schemas.microsoft.com/office/powerpoint/2010/main" val="354223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发送常规广播和有序广播用到的方法不太一样，但是做的事情是差不多的。先看有序广播的处理。</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之前 </a:t>
            </a:r>
            <a:r>
              <a:rPr kumimoji="1" lang="en-US" altLang="zh-CN" dirty="0"/>
              <a:t>AMS</a:t>
            </a:r>
            <a:r>
              <a:rPr kumimoji="1" lang="zh-CN" altLang="en-US" dirty="0"/>
              <a:t> 向 </a:t>
            </a:r>
            <a:r>
              <a:rPr kumimoji="1" lang="en-US" altLang="zh-CN" dirty="0" err="1"/>
              <a:t>BroadcastQueue</a:t>
            </a:r>
            <a:r>
              <a:rPr kumimoji="1" lang="zh-CN" altLang="en-US" dirty="0"/>
              <a:t> 的 </a:t>
            </a:r>
            <a:r>
              <a:rPr kumimoji="1" lang="en-US" altLang="zh-CN" dirty="0"/>
              <a:t>Handler</a:t>
            </a:r>
            <a:r>
              <a:rPr kumimoji="1" lang="zh-CN" altLang="en-US" dirty="0"/>
              <a:t> 发送一个消息，</a:t>
            </a:r>
            <a:r>
              <a:rPr kumimoji="1" lang="en-US" altLang="zh-CN" dirty="0" err="1"/>
              <a:t>BroadcastQueue</a:t>
            </a:r>
            <a:r>
              <a:rPr kumimoji="1" lang="en-US" altLang="zh-CN" dirty="0"/>
              <a:t> </a:t>
            </a:r>
            <a:r>
              <a:rPr kumimoji="1" lang="zh-CN" altLang="en-US" dirty="0"/>
              <a:t>起来之后就调用 </a:t>
            </a:r>
            <a:r>
              <a:rPr kumimoji="1" lang="en-US" altLang="zh-CN" dirty="0" err="1"/>
              <a:t>processNextBroadcast</a:t>
            </a:r>
            <a:r>
              <a:rPr kumimoji="1" lang="zh-CN" altLang="en-US" dirty="0"/>
              <a:t> 方法。</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处理有序广播用的是 </a:t>
            </a:r>
            <a:r>
              <a:rPr kumimoji="1" lang="en-US" altLang="zh-CN" dirty="0" err="1"/>
              <a:t>processCurBroadcastLocked</a:t>
            </a:r>
            <a:r>
              <a:rPr kumimoji="1" lang="zh-CN" altLang="en-US" dirty="0"/>
              <a:t> 方法。</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首先寻找下一个发送的目标，如果目标进程还没起就拉起来。如果进程起来了，就调用 </a:t>
            </a:r>
            <a:r>
              <a:rPr kumimoji="1" lang="en-US" altLang="zh-CN" dirty="0" err="1"/>
              <a:t>scheduleReceiver</a:t>
            </a:r>
            <a:r>
              <a:rPr kumimoji="1" lang="zh-CN" altLang="en-US" dirty="0"/>
              <a:t> 方法发给 </a:t>
            </a:r>
            <a:r>
              <a:rPr kumimoji="1" lang="en-US" altLang="zh-CN" dirty="0" err="1"/>
              <a:t>ApplicationThread</a:t>
            </a:r>
            <a:r>
              <a:rPr kumimoji="1" lang="zh-CN" altLang="en-US" dirty="0"/>
              <a:t>。</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err="1"/>
              <a:t>ApplicationThread</a:t>
            </a:r>
            <a:r>
              <a:rPr kumimoji="1" lang="zh-CN" altLang="en-US" dirty="0"/>
              <a:t> 把收到的参数打包成一个 </a:t>
            </a:r>
            <a:r>
              <a:rPr kumimoji="1" lang="en-US" altLang="zh-CN" dirty="0" err="1"/>
              <a:t>ReceiverData</a:t>
            </a:r>
            <a:r>
              <a:rPr kumimoji="1" lang="zh-CN" altLang="en-US" dirty="0"/>
              <a:t>，这个 </a:t>
            </a:r>
            <a:r>
              <a:rPr kumimoji="1" lang="en-US" altLang="zh-CN" dirty="0" err="1"/>
              <a:t>ReceiverData</a:t>
            </a:r>
            <a:r>
              <a:rPr kumimoji="1" lang="en-US" altLang="zh-CN" dirty="0"/>
              <a:t> </a:t>
            </a:r>
            <a:r>
              <a:rPr kumimoji="1" lang="zh-CN" altLang="en-US" dirty="0"/>
              <a:t>是 </a:t>
            </a:r>
            <a:r>
              <a:rPr kumimoji="1" lang="en-US" altLang="zh-CN" dirty="0" err="1"/>
              <a:t>PendingResult</a:t>
            </a:r>
            <a:r>
              <a:rPr kumimoji="1" lang="zh-CN" altLang="en-US" dirty="0"/>
              <a:t> 的子类。</a:t>
            </a:r>
            <a:r>
              <a:rPr kumimoji="1" lang="en-US" altLang="zh-CN" dirty="0" err="1"/>
              <a:t>PendingResult</a:t>
            </a:r>
            <a:r>
              <a:rPr kumimoji="1" lang="zh-CN" altLang="en-US" dirty="0"/>
              <a:t> 是 </a:t>
            </a:r>
            <a:r>
              <a:rPr kumimoji="1" lang="en-US" altLang="zh-CN" dirty="0" err="1"/>
              <a:t>BroadcastReceiver</a:t>
            </a:r>
            <a:r>
              <a:rPr kumimoji="1" lang="zh-CN" altLang="en-US" dirty="0"/>
              <a:t> 的内部类，就是有序广播里面接收器可以从上一个接收器接收，更改之后传给下一个接收器的对象。</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然后用 </a:t>
            </a:r>
            <a:r>
              <a:rPr kumimoji="1" lang="en-US" altLang="zh-CN" dirty="0" err="1"/>
              <a:t>ApplicationThread</a:t>
            </a:r>
            <a:r>
              <a:rPr kumimoji="1" lang="zh-CN" altLang="en-US" dirty="0"/>
              <a:t> 把打包好的对象 </a:t>
            </a:r>
            <a:r>
              <a:rPr kumimoji="1" lang="en-US" altLang="zh-CN" dirty="0"/>
              <a:t>post</a:t>
            </a:r>
            <a:r>
              <a:rPr kumimoji="1" lang="zh-CN" altLang="en-US" dirty="0"/>
              <a:t> 到 </a:t>
            </a:r>
            <a:r>
              <a:rPr kumimoji="1" lang="en-US" altLang="zh-CN" dirty="0" err="1"/>
              <a:t>ActivityThread</a:t>
            </a:r>
            <a:r>
              <a:rPr kumimoji="1" lang="zh-CN" altLang="en-US" dirty="0"/>
              <a:t> 的 </a:t>
            </a:r>
            <a:r>
              <a:rPr kumimoji="1" lang="en-US" altLang="zh-CN" dirty="0"/>
              <a:t>Handler</a:t>
            </a:r>
            <a:r>
              <a:rPr kumimoji="1" lang="zh-CN" altLang="en-US" dirty="0"/>
              <a:t> 上，</a:t>
            </a:r>
            <a:r>
              <a:rPr kumimoji="1" lang="en-US" altLang="zh-CN" dirty="0" err="1"/>
              <a:t>ActivityThread</a:t>
            </a:r>
            <a:r>
              <a:rPr kumimoji="1" lang="zh-CN" altLang="en-US" dirty="0"/>
              <a:t> 收到之后就执行 </a:t>
            </a:r>
            <a:r>
              <a:rPr kumimoji="1" lang="en-US" altLang="zh-CN" dirty="0" err="1"/>
              <a:t>HandleReceiver</a:t>
            </a:r>
            <a:r>
              <a:rPr kumimoji="1" lang="zh-CN" altLang="en-US" dirty="0"/>
              <a:t> 方法。</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其实可以注意到 </a:t>
            </a:r>
            <a:r>
              <a:rPr kumimoji="1" lang="en-US" altLang="zh-CN" dirty="0" err="1"/>
              <a:t>ApplicationThread</a:t>
            </a:r>
            <a:r>
              <a:rPr kumimoji="1" lang="zh-CN" altLang="en-US" dirty="0"/>
              <a:t> 就是系统和主线程交互的界面，它实现了 </a:t>
            </a:r>
            <a:r>
              <a:rPr kumimoji="1" lang="en-US" altLang="zh-CN" dirty="0" err="1"/>
              <a:t>IActivityThread.stub</a:t>
            </a:r>
            <a:r>
              <a:rPr kumimoji="1" lang="zh-CN" altLang="en-US" dirty="0"/>
              <a:t> 接口，在 </a:t>
            </a:r>
            <a:r>
              <a:rPr kumimoji="1" lang="en-US" altLang="zh-CN" dirty="0"/>
              <a:t>AMS</a:t>
            </a:r>
            <a:r>
              <a:rPr kumimoji="1" lang="zh-CN" altLang="en-US" dirty="0"/>
              <a:t> 里面就保存有它的一个远程代理对象，通过 </a:t>
            </a:r>
            <a:r>
              <a:rPr kumimoji="1" lang="en-US" altLang="zh-CN" dirty="0"/>
              <a:t>Binder </a:t>
            </a:r>
            <a:r>
              <a:rPr kumimoji="1" lang="zh-CN" altLang="en-US" dirty="0"/>
              <a:t>来跟应用进行互动。然后 </a:t>
            </a:r>
            <a:r>
              <a:rPr kumimoji="1" lang="en-US" altLang="zh-CN" dirty="0" err="1"/>
              <a:t>ApplicationThread</a:t>
            </a:r>
            <a:r>
              <a:rPr kumimoji="1" lang="zh-CN" altLang="en-US" dirty="0"/>
              <a:t> 如何和 </a:t>
            </a:r>
            <a:r>
              <a:rPr kumimoji="1" lang="en-US" altLang="zh-CN" dirty="0" err="1"/>
              <a:t>ActivityThread</a:t>
            </a:r>
            <a:r>
              <a:rPr kumimoji="1" lang="zh-CN" altLang="en-US" dirty="0"/>
              <a:t> 进行互动？一般就是把收到的参数打包成一个对象，然后 </a:t>
            </a:r>
            <a:r>
              <a:rPr kumimoji="1" lang="en-US" altLang="zh-CN" dirty="0"/>
              <a:t>post</a:t>
            </a:r>
            <a:r>
              <a:rPr kumimoji="1" lang="zh-CN" altLang="en-US" dirty="0"/>
              <a:t> 到主线程的 </a:t>
            </a:r>
            <a:r>
              <a:rPr kumimoji="1" lang="en-US" altLang="zh-CN" dirty="0"/>
              <a:t>Handler</a:t>
            </a:r>
            <a:r>
              <a:rPr kumimoji="1" lang="zh-CN" altLang="en-US" dirty="0"/>
              <a:t>，或者说 </a:t>
            </a:r>
            <a:r>
              <a:rPr kumimoji="1" lang="en-US" altLang="zh-CN" dirty="0" err="1"/>
              <a:t>ActivityThread</a:t>
            </a:r>
            <a:r>
              <a:rPr kumimoji="1" lang="zh-CN" altLang="en-US" dirty="0"/>
              <a:t> 的 </a:t>
            </a:r>
            <a:r>
              <a:rPr kumimoji="1" lang="en-US" altLang="zh-CN" dirty="0"/>
              <a:t>Handler</a:t>
            </a:r>
            <a:r>
              <a:rPr kumimoji="1" lang="zh-CN" altLang="en-US" dirty="0"/>
              <a:t>，或者说是 </a:t>
            </a:r>
            <a:r>
              <a:rPr kumimoji="1" lang="en-US" altLang="zh-CN" dirty="0" err="1"/>
              <a:t>MainHandler</a:t>
            </a:r>
            <a:r>
              <a:rPr kumimoji="1" lang="zh-CN" altLang="en-US" dirty="0"/>
              <a:t>。之后的分析我们会经常见到这种操作，就不一个个细讲了。</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回到之前的话题，</a:t>
            </a:r>
            <a:r>
              <a:rPr kumimoji="1" lang="en-US" altLang="zh-CN" dirty="0" err="1"/>
              <a:t>handleReceiver</a:t>
            </a:r>
            <a:r>
              <a:rPr kumimoji="1" lang="zh-CN" altLang="en-US" dirty="0"/>
              <a:t> 方法就把 </a:t>
            </a:r>
            <a:r>
              <a:rPr kumimoji="1" lang="en-US" altLang="zh-CN" dirty="0" err="1"/>
              <a:t>PendingResult</a:t>
            </a:r>
            <a:r>
              <a:rPr kumimoji="1" lang="zh-CN" altLang="en-US" dirty="0"/>
              <a:t> 和 </a:t>
            </a:r>
            <a:r>
              <a:rPr kumimoji="1" lang="en-US" altLang="zh-CN" dirty="0" err="1"/>
              <a:t>BroadcastReceiver</a:t>
            </a:r>
            <a:r>
              <a:rPr kumimoji="1" lang="zh-CN" altLang="en-US" dirty="0"/>
              <a:t> 绑定，再调用 </a:t>
            </a:r>
            <a:r>
              <a:rPr kumimoji="1" lang="en-US" altLang="zh-CN" dirty="0" err="1"/>
              <a:t>onReceive</a:t>
            </a:r>
            <a:r>
              <a:rPr kumimoji="1" lang="zh-CN" altLang="en-US" dirty="0"/>
              <a:t> 方法。在这个方法里开发者就可以对 </a:t>
            </a:r>
            <a:r>
              <a:rPr kumimoji="1" lang="en-US" altLang="zh-CN" dirty="0" err="1"/>
              <a:t>PendingResult</a:t>
            </a:r>
            <a:r>
              <a:rPr kumimoji="1" lang="en-US" altLang="zh-CN" dirty="0"/>
              <a:t> </a:t>
            </a:r>
            <a:r>
              <a:rPr kumimoji="1" lang="zh-CN" altLang="en-US" dirty="0"/>
              <a:t>进行读写操作。结束之后，调用 </a:t>
            </a:r>
            <a:r>
              <a:rPr kumimoji="1" lang="en-US" altLang="zh-CN" dirty="0" err="1"/>
              <a:t>sendFinished</a:t>
            </a:r>
            <a:r>
              <a:rPr kumimoji="1" lang="zh-CN" altLang="en-US" dirty="0"/>
              <a:t> 方法， 这个方法有调用 </a:t>
            </a:r>
            <a:r>
              <a:rPr kumimoji="1" lang="en-US" altLang="zh-CN" dirty="0" err="1"/>
              <a:t>AMS.finishReceiver</a:t>
            </a:r>
            <a:r>
              <a:rPr kumimoji="1" lang="zh-CN" altLang="en-US" dirty="0"/>
              <a:t> 把之前更改的结果发送给 </a:t>
            </a:r>
            <a:r>
              <a:rPr kumimoji="1" lang="en-US" altLang="zh-CN" dirty="0"/>
              <a:t>AMS,AMS </a:t>
            </a:r>
            <a:r>
              <a:rPr kumimoji="1" lang="zh-CN" altLang="en-US" dirty="0"/>
              <a:t>把这个结果更新到 </a:t>
            </a:r>
            <a:r>
              <a:rPr kumimoji="1" lang="en-US" altLang="zh-CN" dirty="0" err="1"/>
              <a:t>BroadcastQueue</a:t>
            </a:r>
            <a:r>
              <a:rPr kumimoji="1" lang="zh-CN" altLang="en-US" dirty="0"/>
              <a:t>，推动下一次广播发送。</a:t>
            </a:r>
            <a:endParaRPr kumimoji="1" lang="en-US" altLang="zh-CN"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13</a:t>
            </a:fld>
            <a:endParaRPr kumimoji="1" lang="zh-CN" altLang="en-US"/>
          </a:p>
        </p:txBody>
      </p:sp>
    </p:spTree>
    <p:extLst>
      <p:ext uri="{BB962C8B-B14F-4D97-AF65-F5344CB8AC3E}">
        <p14:creationId xmlns:p14="http://schemas.microsoft.com/office/powerpoint/2010/main" val="159961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咱再说常规广播的处理方法。</a:t>
            </a:r>
            <a:endParaRPr kumimoji="1" lang="en-US" altLang="zh-CN" dirty="0"/>
          </a:p>
          <a:p>
            <a:r>
              <a:rPr kumimoji="1" lang="zh-CN" altLang="en-US" dirty="0"/>
              <a:t>取出常规广播列表的第一个元素，也就是一个 </a:t>
            </a:r>
            <a:r>
              <a:rPr kumimoji="1" lang="en-US" altLang="zh-CN" dirty="0" err="1"/>
              <a:t>BroadcastRecord</a:t>
            </a:r>
            <a:r>
              <a:rPr kumimoji="1" lang="zh-CN" altLang="en-US" dirty="0"/>
              <a:t>，遍历它的接收器列表，对于每个接收器，调用 </a:t>
            </a:r>
            <a:r>
              <a:rPr lang="en-US" altLang="zh-CN" sz="1200" b="0" i="0" kern="1200" dirty="0" err="1">
                <a:solidFill>
                  <a:schemeClr val="tx1"/>
                </a:solidFill>
                <a:effectLst/>
                <a:latin typeface="+mn-lt"/>
                <a:ea typeface="+mn-ea"/>
                <a:cs typeface="+mn-cs"/>
              </a:rPr>
              <a:t>deliverToRegisteredReceiverLocked</a:t>
            </a:r>
            <a:r>
              <a:rPr lang="zh-CN" altLang="en-US" sz="1200" b="0" i="0" kern="1200" dirty="0">
                <a:solidFill>
                  <a:schemeClr val="tx1"/>
                </a:solidFill>
                <a:effectLst/>
                <a:latin typeface="+mn-lt"/>
                <a:ea typeface="+mn-ea"/>
                <a:cs typeface="+mn-cs"/>
              </a:rPr>
              <a:t> 方法。</a:t>
            </a:r>
            <a:endParaRPr lang="en-US" altLang="zh-CN" sz="1200" b="0" i="0" kern="1200" dirty="0">
              <a:solidFill>
                <a:schemeClr val="tx1"/>
              </a:solidFill>
              <a:effectLst/>
              <a:latin typeface="+mn-lt"/>
              <a:ea typeface="+mn-ea"/>
              <a:cs typeface="+mn-cs"/>
            </a:endParaRPr>
          </a:p>
          <a:p>
            <a:r>
              <a:rPr kumimoji="1" lang="zh-CN" altLang="en-US" sz="1200" b="0" i="0" kern="1200" dirty="0">
                <a:solidFill>
                  <a:schemeClr val="tx1"/>
                </a:solidFill>
                <a:effectLst/>
                <a:latin typeface="+mn-lt"/>
                <a:ea typeface="+mn-ea"/>
                <a:cs typeface="+mn-cs"/>
              </a:rPr>
              <a:t>对于一般应用，会调用 </a:t>
            </a:r>
            <a:r>
              <a:rPr lang="en-US" altLang="zh-CN" sz="1200" b="0" i="0" kern="1200" dirty="0" err="1">
                <a:solidFill>
                  <a:schemeClr val="tx1"/>
                </a:solidFill>
                <a:effectLst/>
                <a:latin typeface="+mn-lt"/>
                <a:ea typeface="+mn-ea"/>
                <a:cs typeface="+mn-cs"/>
              </a:rPr>
              <a:t>scheduleRegisteredReceiver</a:t>
            </a:r>
            <a:r>
              <a:rPr lang="zh-CN" altLang="en-US" sz="1200" b="0" i="0" kern="1200" dirty="0">
                <a:solidFill>
                  <a:schemeClr val="tx1"/>
                </a:solidFill>
                <a:effectLst/>
                <a:latin typeface="+mn-lt"/>
                <a:ea typeface="+mn-ea"/>
                <a:cs typeface="+mn-cs"/>
              </a:rPr>
              <a:t> 向 </a:t>
            </a:r>
            <a:r>
              <a:rPr lang="en-US" altLang="zh-CN" sz="1200" b="0" i="0" kern="1200" dirty="0" err="1">
                <a:solidFill>
                  <a:schemeClr val="tx1"/>
                </a:solidFill>
                <a:effectLst/>
                <a:latin typeface="+mn-lt"/>
                <a:ea typeface="+mn-ea"/>
                <a:cs typeface="+mn-cs"/>
              </a:rPr>
              <a:t>ApplicationThread</a:t>
            </a:r>
            <a:r>
              <a:rPr lang="zh-CN" altLang="en-US" sz="1200" b="0" i="0" kern="1200" dirty="0">
                <a:solidFill>
                  <a:schemeClr val="tx1"/>
                </a:solidFill>
                <a:effectLst/>
                <a:latin typeface="+mn-lt"/>
                <a:ea typeface="+mn-ea"/>
                <a:cs typeface="+mn-cs"/>
              </a:rPr>
              <a:t> 发送广播。</a:t>
            </a:r>
            <a:r>
              <a:rPr lang="en-US" altLang="zh-CN" sz="1200" b="0" i="0" kern="1200" dirty="0" err="1">
                <a:solidFill>
                  <a:schemeClr val="tx1"/>
                </a:solidFill>
                <a:effectLst/>
                <a:latin typeface="+mn-lt"/>
                <a:ea typeface="+mn-ea"/>
                <a:cs typeface="+mn-cs"/>
              </a:rPr>
              <a:t>ApplicationThread</a:t>
            </a:r>
            <a:r>
              <a:rPr lang="zh-CN" altLang="en-US" sz="1200" b="0" i="0" kern="1200" dirty="0">
                <a:solidFill>
                  <a:schemeClr val="tx1"/>
                </a:solidFill>
                <a:effectLst/>
                <a:latin typeface="+mn-lt"/>
                <a:ea typeface="+mn-ea"/>
                <a:cs typeface="+mn-cs"/>
              </a:rPr>
              <a:t> 会执行 </a:t>
            </a:r>
            <a:r>
              <a:rPr lang="en-US" altLang="zh-CN" sz="1200" b="0" i="0" kern="1200" dirty="0" err="1">
                <a:solidFill>
                  <a:schemeClr val="tx1"/>
                </a:solidFill>
                <a:effectLst/>
                <a:latin typeface="+mn-lt"/>
                <a:ea typeface="+mn-ea"/>
                <a:cs typeface="+mn-cs"/>
              </a:rPr>
              <a:t>ReceiverDispatcher</a:t>
            </a:r>
            <a:r>
              <a:rPr lang="zh-CN" altLang="en-US" sz="1200" b="0" i="0" kern="1200" dirty="0">
                <a:solidFill>
                  <a:schemeClr val="tx1"/>
                </a:solidFill>
                <a:effectLst/>
                <a:latin typeface="+mn-lt"/>
                <a:ea typeface="+mn-ea"/>
                <a:cs typeface="+mn-cs"/>
              </a:rPr>
              <a:t>的 </a:t>
            </a:r>
            <a:r>
              <a:rPr lang="en-US" altLang="zh-CN" sz="1200" b="0" i="0" kern="1200" dirty="0" err="1">
                <a:solidFill>
                  <a:schemeClr val="tx1"/>
                </a:solidFill>
                <a:effectLst/>
                <a:latin typeface="+mn-lt"/>
                <a:ea typeface="+mn-ea"/>
                <a:cs typeface="+mn-cs"/>
              </a:rPr>
              <a:t>performReceive</a:t>
            </a:r>
            <a:r>
              <a:rPr lang="zh-CN" altLang="en-US" sz="1200" b="0" i="0" kern="1200" dirty="0">
                <a:solidFill>
                  <a:schemeClr val="tx1"/>
                </a:solidFill>
                <a:effectLst/>
                <a:latin typeface="+mn-lt"/>
                <a:ea typeface="+mn-ea"/>
                <a:cs typeface="+mn-cs"/>
              </a:rPr>
              <a:t> 方法。对于系统进程，没有 </a:t>
            </a:r>
            <a:r>
              <a:rPr lang="en-US" altLang="zh-CN" sz="1200" b="0" i="0" kern="1200" dirty="0" err="1">
                <a:solidFill>
                  <a:schemeClr val="tx1"/>
                </a:solidFill>
                <a:effectLst/>
                <a:latin typeface="+mn-lt"/>
                <a:ea typeface="+mn-ea"/>
                <a:cs typeface="+mn-cs"/>
              </a:rPr>
              <a:t>ApplicationThread</a:t>
            </a:r>
            <a:r>
              <a:rPr lang="zh-CN" altLang="en-US" sz="1200" b="0" i="0" kern="1200" dirty="0">
                <a:solidFill>
                  <a:schemeClr val="tx1"/>
                </a:solidFill>
                <a:effectLst/>
                <a:latin typeface="+mn-lt"/>
                <a:ea typeface="+mn-ea"/>
                <a:cs typeface="+mn-cs"/>
              </a:rPr>
              <a:t>，会直接调用这个方法。</a:t>
            </a:r>
            <a:endParaRPr lang="en-US" altLang="zh-CN" sz="1200" b="0" i="0" kern="1200" dirty="0">
              <a:solidFill>
                <a:schemeClr val="tx1"/>
              </a:solidFill>
              <a:effectLst/>
              <a:latin typeface="+mn-lt"/>
              <a:ea typeface="+mn-ea"/>
              <a:cs typeface="+mn-cs"/>
            </a:endParaRPr>
          </a:p>
          <a:p>
            <a:r>
              <a:rPr lang="en-US" altLang="zh-CN" sz="1200" b="0" i="0" kern="1200" dirty="0" err="1">
                <a:solidFill>
                  <a:schemeClr val="tx1"/>
                </a:solidFill>
                <a:effectLst/>
                <a:latin typeface="+mn-lt"/>
                <a:ea typeface="+mn-ea"/>
                <a:cs typeface="+mn-cs"/>
              </a:rPr>
              <a:t>performReceive</a:t>
            </a:r>
            <a:r>
              <a:rPr lang="zh-CN" altLang="en-US" sz="1200" b="0" i="0" kern="1200" dirty="0">
                <a:solidFill>
                  <a:schemeClr val="tx1"/>
                </a:solidFill>
                <a:effectLst/>
                <a:latin typeface="+mn-lt"/>
                <a:ea typeface="+mn-ea"/>
                <a:cs typeface="+mn-cs"/>
              </a:rPr>
              <a:t> 方法会 </a:t>
            </a:r>
            <a:r>
              <a:rPr lang="en-US" altLang="zh-CN" sz="1200" b="0" i="0" kern="1200" dirty="0">
                <a:solidFill>
                  <a:schemeClr val="tx1"/>
                </a:solidFill>
                <a:effectLst/>
                <a:latin typeface="+mn-lt"/>
                <a:ea typeface="+mn-ea"/>
                <a:cs typeface="+mn-cs"/>
              </a:rPr>
              <a:t>new</a:t>
            </a:r>
            <a:r>
              <a:rPr lang="zh-CN" altLang="en-US" sz="1200" b="0" i="0" kern="1200" dirty="0">
                <a:solidFill>
                  <a:schemeClr val="tx1"/>
                </a:solidFill>
                <a:effectLst/>
                <a:latin typeface="+mn-lt"/>
                <a:ea typeface="+mn-ea"/>
                <a:cs typeface="+mn-cs"/>
              </a:rPr>
              <a:t> 一个 </a:t>
            </a:r>
            <a:r>
              <a:rPr lang="en-US" altLang="zh-CN" sz="1200" b="0" i="0" kern="1200" dirty="0" err="1">
                <a:solidFill>
                  <a:schemeClr val="tx1"/>
                </a:solidFill>
                <a:effectLst/>
                <a:latin typeface="+mn-lt"/>
                <a:ea typeface="+mn-ea"/>
                <a:cs typeface="+mn-cs"/>
              </a:rPr>
              <a:t>Args</a:t>
            </a:r>
            <a:r>
              <a:rPr lang="zh-CN" altLang="en-US" sz="1200" b="0" i="0" kern="1200" dirty="0">
                <a:solidFill>
                  <a:schemeClr val="tx1"/>
                </a:solidFill>
                <a:effectLst/>
                <a:latin typeface="+mn-lt"/>
                <a:ea typeface="+mn-ea"/>
                <a:cs typeface="+mn-cs"/>
              </a:rPr>
              <a:t> 对象，</a:t>
            </a:r>
            <a:r>
              <a:rPr lang="en-US" altLang="zh-CN" sz="1200" b="0" i="0" kern="1200" dirty="0" err="1">
                <a:solidFill>
                  <a:schemeClr val="tx1"/>
                </a:solidFill>
                <a:effectLst/>
                <a:latin typeface="+mn-lt"/>
                <a:ea typeface="+mn-ea"/>
                <a:cs typeface="+mn-cs"/>
              </a:rPr>
              <a:t>Args</a:t>
            </a:r>
            <a:r>
              <a:rPr lang="zh-CN" altLang="en-US" sz="1200" b="0" i="0" kern="1200" dirty="0">
                <a:solidFill>
                  <a:schemeClr val="tx1"/>
                </a:solidFill>
                <a:effectLst/>
                <a:latin typeface="+mn-lt"/>
                <a:ea typeface="+mn-ea"/>
                <a:cs typeface="+mn-cs"/>
              </a:rPr>
              <a:t> 类是 </a:t>
            </a:r>
            <a:r>
              <a:rPr lang="en-US" altLang="zh-CN" sz="1200" b="0" i="0" kern="1200" dirty="0" err="1">
                <a:solidFill>
                  <a:schemeClr val="tx1"/>
                </a:solidFill>
                <a:effectLst/>
                <a:latin typeface="+mn-lt"/>
                <a:ea typeface="+mn-ea"/>
                <a:cs typeface="+mn-cs"/>
              </a:rPr>
              <a:t>BroadcastReceiver.PendingResult</a:t>
            </a:r>
            <a:r>
              <a:rPr lang="zh-CN" altLang="en-US" sz="1200" b="0" i="0" kern="1200" dirty="0">
                <a:solidFill>
                  <a:schemeClr val="tx1"/>
                </a:solidFill>
                <a:effectLst/>
                <a:latin typeface="+mn-lt"/>
                <a:ea typeface="+mn-ea"/>
                <a:cs typeface="+mn-cs"/>
              </a:rPr>
              <a:t> 的子类。这个对象可以返回一个 </a:t>
            </a:r>
            <a:r>
              <a:rPr lang="en-US" altLang="zh-CN" sz="1200" b="0" i="0" kern="1200" dirty="0">
                <a:solidFill>
                  <a:schemeClr val="tx1"/>
                </a:solidFill>
                <a:effectLst/>
                <a:latin typeface="+mn-lt"/>
                <a:ea typeface="+mn-ea"/>
                <a:cs typeface="+mn-cs"/>
              </a:rPr>
              <a:t>Runnable</a:t>
            </a:r>
            <a:r>
              <a:rPr lang="zh-CN" altLang="en-US" sz="1200" b="0" i="0" kern="1200" dirty="0">
                <a:solidFill>
                  <a:schemeClr val="tx1"/>
                </a:solidFill>
                <a:effectLst/>
                <a:latin typeface="+mn-lt"/>
                <a:ea typeface="+mn-ea"/>
                <a:cs typeface="+mn-cs"/>
              </a:rPr>
              <a:t>，接下来就把这个 </a:t>
            </a:r>
            <a:r>
              <a:rPr lang="en-US" altLang="zh-CN" sz="1200" b="0" i="0" kern="1200" dirty="0">
                <a:solidFill>
                  <a:schemeClr val="tx1"/>
                </a:solidFill>
                <a:effectLst/>
                <a:latin typeface="+mn-lt"/>
                <a:ea typeface="+mn-ea"/>
                <a:cs typeface="+mn-cs"/>
              </a:rPr>
              <a:t>Runnable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post</a:t>
            </a:r>
            <a:r>
              <a:rPr lang="zh-CN" altLang="en-US" sz="1200" b="0" i="0" kern="1200" dirty="0">
                <a:solidFill>
                  <a:schemeClr val="tx1"/>
                </a:solidFill>
                <a:effectLst/>
                <a:latin typeface="+mn-lt"/>
                <a:ea typeface="+mn-ea"/>
                <a:cs typeface="+mn-cs"/>
              </a:rPr>
              <a:t> 到主线程 </a:t>
            </a:r>
            <a:r>
              <a:rPr lang="en-US" altLang="zh-CN" sz="1200" b="0" i="0" kern="1200" dirty="0">
                <a:solidFill>
                  <a:schemeClr val="tx1"/>
                </a:solidFill>
                <a:effectLst/>
                <a:latin typeface="+mn-lt"/>
                <a:ea typeface="+mn-ea"/>
                <a:cs typeface="+mn-cs"/>
              </a:rPr>
              <a:t>Handler</a:t>
            </a:r>
            <a:r>
              <a:rPr lang="zh-CN" altLang="en-US" sz="1200" b="0" i="0" kern="1200" dirty="0">
                <a:solidFill>
                  <a:schemeClr val="tx1"/>
                </a:solidFill>
                <a:effectLst/>
                <a:latin typeface="+mn-lt"/>
                <a:ea typeface="+mn-ea"/>
                <a:cs typeface="+mn-cs"/>
              </a:rPr>
              <a:t> 上。</a:t>
            </a:r>
            <a:endParaRPr lang="en-US" altLang="zh-CN" sz="1200" b="0" i="0" kern="1200" dirty="0">
              <a:solidFill>
                <a:schemeClr val="tx1"/>
              </a:solidFill>
              <a:effectLst/>
              <a:latin typeface="+mn-lt"/>
              <a:ea typeface="+mn-ea"/>
              <a:cs typeface="+mn-cs"/>
            </a:endParaRPr>
          </a:p>
          <a:p>
            <a:r>
              <a:rPr kumimoji="1" lang="zh-CN" altLang="en-US" dirty="0"/>
              <a:t>之后的过程跟有序广播一样了。</a:t>
            </a:r>
            <a:endParaRPr kumimoji="1" lang="en-US" altLang="zh-CN" dirty="0"/>
          </a:p>
        </p:txBody>
      </p:sp>
      <p:sp>
        <p:nvSpPr>
          <p:cNvPr id="4" name="灯片编号占位符 3"/>
          <p:cNvSpPr>
            <a:spLocks noGrp="1"/>
          </p:cNvSpPr>
          <p:nvPr>
            <p:ph type="sldNum" sz="quarter" idx="5"/>
          </p:nvPr>
        </p:nvSpPr>
        <p:spPr/>
        <p:txBody>
          <a:bodyPr/>
          <a:lstStyle/>
          <a:p>
            <a:fld id="{442CF6C5-52B3-EE4C-9CB9-C0D286FFF0CC}" type="slidenum">
              <a:rPr kumimoji="1" lang="zh-CN" altLang="en-US" smtClean="0"/>
              <a:t>14</a:t>
            </a:fld>
            <a:endParaRPr kumimoji="1" lang="zh-CN" altLang="en-US"/>
          </a:p>
        </p:txBody>
      </p:sp>
    </p:spTree>
    <p:extLst>
      <p:ext uri="{BB962C8B-B14F-4D97-AF65-F5344CB8AC3E}">
        <p14:creationId xmlns:p14="http://schemas.microsoft.com/office/powerpoint/2010/main" val="31545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99638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71878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20304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42949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6430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Date Placeholder 7"/>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9" name="Footer Placeholder 8"/>
          <p:cNvSpPr>
            <a:spLocks noGrp="1"/>
          </p:cNvSpPr>
          <p:nvPr>
            <p:ph type="ftr" sz="quarter" idx="11"/>
          </p:nvPr>
        </p:nvSpPr>
        <p:spPr/>
        <p:txBody>
          <a:bodyPr/>
          <a:lstStyle/>
          <a:p>
            <a:endParaRPr kumimoji="1" lang="zh-CN" altLang="en-US"/>
          </a:p>
        </p:txBody>
      </p:sp>
      <p:sp>
        <p:nvSpPr>
          <p:cNvPr id="10" name="Slide Number Placeholder 9"/>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30774364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583436" y="3143250"/>
            <a:ext cx="4270248" cy="25967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83409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39509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60469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l">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9" name="Date Placeholder 8"/>
          <p:cNvSpPr>
            <a:spLocks noGrp="1"/>
          </p:cNvSpPr>
          <p:nvPr>
            <p:ph type="dt" sz="half" idx="10"/>
          </p:nvPr>
        </p:nvSpPr>
        <p:spPr/>
        <p:txBody>
          <a:bodyPr/>
          <a:lstStyle/>
          <a:p>
            <a:fld id="{DB1D13AB-D78A-1445-A186-0A84983D0BBC}" type="datetimeFigureOut">
              <a:rPr kumimoji="1" lang="zh-CN" altLang="en-US" smtClean="0"/>
              <a:t>2020/3/5</a:t>
            </a:fld>
            <a:endParaRPr kumimoji="1" lang="zh-CN"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kumimoji="1" lang="zh-CN" altLang="en-US"/>
          </a:p>
        </p:txBody>
      </p:sp>
      <p:sp>
        <p:nvSpPr>
          <p:cNvPr id="11" name="Slide Number Placeholder 10"/>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10604403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B1D13AB-D78A-1445-A186-0A84983D0BBC}" type="datetimeFigureOut">
              <a:rPr kumimoji="1" lang="zh-CN" altLang="en-US" smtClean="0"/>
              <a:t>2020/3/5</a:t>
            </a:fld>
            <a:endParaRPr kumimoji="1" lang="zh-CN"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348803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B1D13AB-D78A-1445-A186-0A84983D0BBC}" type="datetimeFigureOut">
              <a:rPr kumimoji="1" lang="zh-CN" altLang="en-US" smtClean="0"/>
              <a:t>2020/3/5</a:t>
            </a:fld>
            <a:endParaRPr kumimoji="1" lang="zh-CN"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kumimoji="1" lang="zh-CN"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5877D68-F974-B649-A1AA-AB00AB9E806A}" type="slidenum">
              <a:rPr kumimoji="1" lang="zh-CN" altLang="en-US" smtClean="0"/>
              <a:t>‹#›</a:t>
            </a:fld>
            <a:endParaRPr kumimoji="1" lang="zh-CN" altLang="en-US"/>
          </a:p>
        </p:txBody>
      </p:sp>
    </p:spTree>
    <p:extLst>
      <p:ext uri="{BB962C8B-B14F-4D97-AF65-F5344CB8AC3E}">
        <p14:creationId xmlns:p14="http://schemas.microsoft.com/office/powerpoint/2010/main" val="2791827210"/>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64FB6D-480D-D94F-A7E7-B362D8DBA6E1}"/>
              </a:ext>
            </a:extLst>
          </p:cNvPr>
          <p:cNvSpPr>
            <a:spLocks noGrp="1"/>
          </p:cNvSpPr>
          <p:nvPr>
            <p:ph type="ctrTitle"/>
          </p:nvPr>
        </p:nvSpPr>
        <p:spPr/>
        <p:txBody>
          <a:bodyPr/>
          <a:lstStyle/>
          <a:p>
            <a:r>
              <a:rPr kumimoji="1" lang="en-US" altLang="zh-CN" dirty="0"/>
              <a:t>Android</a:t>
            </a:r>
            <a:r>
              <a:rPr kumimoji="1" lang="zh-CN" altLang="en-US" dirty="0"/>
              <a:t> 应用组件源码分析</a:t>
            </a:r>
          </a:p>
        </p:txBody>
      </p:sp>
      <p:sp>
        <p:nvSpPr>
          <p:cNvPr id="3" name="副标题 2">
            <a:extLst>
              <a:ext uri="{FF2B5EF4-FFF2-40B4-BE49-F238E27FC236}">
                <a16:creationId xmlns:a16="http://schemas.microsoft.com/office/drawing/2014/main" id="{34A56011-A433-3247-854B-88363C2BA508}"/>
              </a:ext>
            </a:extLst>
          </p:cNvPr>
          <p:cNvSpPr>
            <a:spLocks noGrp="1"/>
          </p:cNvSpPr>
          <p:nvPr>
            <p:ph type="subTitle" idx="1"/>
          </p:nvPr>
        </p:nvSpPr>
        <p:spPr/>
        <p:txBody>
          <a:bodyPr/>
          <a:lstStyle/>
          <a:p>
            <a:r>
              <a:rPr kumimoji="1" lang="en-US" altLang="zh-CN" dirty="0" err="1"/>
              <a:t>BroadcastReceiver</a:t>
            </a:r>
            <a:r>
              <a:rPr kumimoji="1" lang="en-US" altLang="zh-CN" dirty="0"/>
              <a:t>,</a:t>
            </a:r>
            <a:r>
              <a:rPr kumimoji="1" lang="zh-CN" altLang="en-US" dirty="0"/>
              <a:t> </a:t>
            </a:r>
            <a:r>
              <a:rPr kumimoji="1" lang="en-US" altLang="zh-CN" dirty="0" err="1"/>
              <a:t>ContentProvider</a:t>
            </a:r>
            <a:r>
              <a:rPr kumimoji="1" lang="en-US" altLang="zh-CN" dirty="0"/>
              <a:t>,</a:t>
            </a:r>
            <a:r>
              <a:rPr kumimoji="1" lang="zh-CN" altLang="en-US" dirty="0"/>
              <a:t> </a:t>
            </a:r>
            <a:r>
              <a:rPr kumimoji="1" lang="en-US" altLang="zh-CN" dirty="0"/>
              <a:t>Service</a:t>
            </a:r>
            <a:r>
              <a:rPr kumimoji="1" lang="zh-CN" altLang="en-US" dirty="0"/>
              <a:t> </a:t>
            </a:r>
          </a:p>
        </p:txBody>
      </p:sp>
    </p:spTree>
    <p:extLst>
      <p:ext uri="{BB962C8B-B14F-4D97-AF65-F5344CB8AC3E}">
        <p14:creationId xmlns:p14="http://schemas.microsoft.com/office/powerpoint/2010/main" val="120624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0DD899-9178-1E4E-9D76-FA01D5DF505F}"/>
              </a:ext>
            </a:extLst>
          </p:cNvPr>
          <p:cNvSpPr>
            <a:spLocks noGrp="1"/>
          </p:cNvSpPr>
          <p:nvPr>
            <p:ph type="title"/>
          </p:nvPr>
        </p:nvSpPr>
        <p:spPr/>
        <p:txBody>
          <a:bodyPr/>
          <a:lstStyle/>
          <a:p>
            <a:r>
              <a:rPr kumimoji="1" lang="en-US" altLang="zh-CN" dirty="0"/>
              <a:t>Broadcast</a:t>
            </a:r>
            <a:r>
              <a:rPr kumimoji="1" lang="zh-CN" altLang="en-US" dirty="0"/>
              <a:t> 机制简介</a:t>
            </a:r>
          </a:p>
        </p:txBody>
      </p:sp>
      <p:graphicFrame>
        <p:nvGraphicFramePr>
          <p:cNvPr id="4" name="内容占位符 3">
            <a:extLst>
              <a:ext uri="{FF2B5EF4-FFF2-40B4-BE49-F238E27FC236}">
                <a16:creationId xmlns:a16="http://schemas.microsoft.com/office/drawing/2014/main" id="{731A43DE-E42C-9E4B-B297-F2AAC459B002}"/>
              </a:ext>
            </a:extLst>
          </p:cNvPr>
          <p:cNvGraphicFramePr>
            <a:graphicFrameLocks noGrp="1"/>
          </p:cNvGraphicFramePr>
          <p:nvPr>
            <p:ph idx="1"/>
            <p:extLst>
              <p:ext uri="{D42A27DB-BD31-4B8C-83A1-F6EECF244321}">
                <p14:modId xmlns:p14="http://schemas.microsoft.com/office/powerpoint/2010/main" val="4264908437"/>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9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152AF0-2689-1742-A1A6-D0118633867C}"/>
              </a:ext>
            </a:extLst>
          </p:cNvPr>
          <p:cNvSpPr>
            <a:spLocks noGrp="1"/>
          </p:cNvSpPr>
          <p:nvPr>
            <p:ph type="title"/>
          </p:nvPr>
        </p:nvSpPr>
        <p:spPr/>
        <p:txBody>
          <a:bodyPr/>
          <a:lstStyle/>
          <a:p>
            <a:r>
              <a:rPr kumimoji="1" lang="zh-CN" altLang="en-US" dirty="0"/>
              <a:t>注册 </a:t>
            </a:r>
            <a:r>
              <a:rPr kumimoji="1" lang="en-US" altLang="zh-CN" dirty="0"/>
              <a:t>Broadcast</a:t>
            </a:r>
            <a:endParaRPr kumimoji="1" lang="zh-CN" altLang="en-US" dirty="0"/>
          </a:p>
        </p:txBody>
      </p:sp>
      <p:pic>
        <p:nvPicPr>
          <p:cNvPr id="75" name="内容占位符 74">
            <a:extLst>
              <a:ext uri="{FF2B5EF4-FFF2-40B4-BE49-F238E27FC236}">
                <a16:creationId xmlns:a16="http://schemas.microsoft.com/office/drawing/2014/main" id="{EC952549-D83E-954E-911C-0815A27119D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42390" y="1631145"/>
            <a:ext cx="4816475" cy="3595709"/>
          </a:xfrm>
        </p:spPr>
      </p:pic>
      <p:sp>
        <p:nvSpPr>
          <p:cNvPr id="80" name="文本占位符 79">
            <a:extLst>
              <a:ext uri="{FF2B5EF4-FFF2-40B4-BE49-F238E27FC236}">
                <a16:creationId xmlns:a16="http://schemas.microsoft.com/office/drawing/2014/main" id="{14356B43-8EF9-AC4B-8EC8-D31B173791FE}"/>
              </a:ext>
            </a:extLst>
          </p:cNvPr>
          <p:cNvSpPr>
            <a:spLocks noGrp="1"/>
          </p:cNvSpPr>
          <p:nvPr>
            <p:ph type="body" sz="half" idx="2"/>
          </p:nvPr>
        </p:nvSpPr>
        <p:spPr/>
        <p:txBody>
          <a:bodyPr>
            <a:normAutofit/>
          </a:bodyPr>
          <a:lstStyle/>
          <a:p>
            <a:pPr marL="342900" indent="-342900">
              <a:buAutoNum type="arabicPeriod"/>
            </a:pPr>
            <a:r>
              <a:rPr kumimoji="1" lang="zh-CN" altLang="en-US" dirty="0"/>
              <a:t>获得 </a:t>
            </a:r>
            <a:r>
              <a:rPr kumimoji="1" lang="en-US" altLang="zh-CN" dirty="0" err="1"/>
              <a:t>ReceiverDispatcher</a:t>
            </a:r>
            <a:endParaRPr kumimoji="1" lang="en-US" altLang="zh-CN" dirty="0"/>
          </a:p>
          <a:p>
            <a:pPr marL="342900" indent="-342900">
              <a:buAutoNum type="arabicPeriod"/>
            </a:pPr>
            <a:r>
              <a:rPr kumimoji="1" lang="zh-CN" altLang="en-US" dirty="0"/>
              <a:t>在 </a:t>
            </a:r>
            <a:r>
              <a:rPr kumimoji="1" lang="en-US" altLang="zh-CN" dirty="0"/>
              <a:t>AMS</a:t>
            </a:r>
            <a:r>
              <a:rPr kumimoji="1" lang="zh-CN" altLang="en-US" dirty="0"/>
              <a:t> 注册 </a:t>
            </a:r>
            <a:r>
              <a:rPr kumimoji="1" lang="en-US" altLang="zh-CN" dirty="0" err="1"/>
              <a:t>BroadcastFilter</a:t>
            </a:r>
            <a:endParaRPr kumimoji="1" lang="en-US" altLang="zh-CN" dirty="0"/>
          </a:p>
          <a:p>
            <a:pPr marL="342900" indent="-342900">
              <a:buAutoNum type="arabicPeriod"/>
            </a:pPr>
            <a:r>
              <a:rPr kumimoji="1" lang="zh-CN" altLang="en-US" dirty="0"/>
              <a:t>匹配和发送粘性广播</a:t>
            </a:r>
          </a:p>
        </p:txBody>
      </p:sp>
    </p:spTree>
    <p:extLst>
      <p:ext uri="{BB962C8B-B14F-4D97-AF65-F5344CB8AC3E}">
        <p14:creationId xmlns:p14="http://schemas.microsoft.com/office/powerpoint/2010/main" val="377126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F0E6CF-AA9F-C547-91C2-633C8E9966F5}"/>
              </a:ext>
            </a:extLst>
          </p:cNvPr>
          <p:cNvSpPr>
            <a:spLocks noGrp="1"/>
          </p:cNvSpPr>
          <p:nvPr>
            <p:ph type="title"/>
          </p:nvPr>
        </p:nvSpPr>
        <p:spPr/>
        <p:txBody>
          <a:bodyPr/>
          <a:lstStyle/>
          <a:p>
            <a:r>
              <a:rPr kumimoji="1" lang="zh-CN" altLang="en-US" dirty="0"/>
              <a:t>发送广播</a:t>
            </a:r>
          </a:p>
        </p:txBody>
      </p:sp>
      <p:pic>
        <p:nvPicPr>
          <p:cNvPr id="6" name="内容占位符 5">
            <a:extLst>
              <a:ext uri="{FF2B5EF4-FFF2-40B4-BE49-F238E27FC236}">
                <a16:creationId xmlns:a16="http://schemas.microsoft.com/office/drawing/2014/main" id="{CC912938-B843-4B49-B7EF-95E1C1D3EDE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35763" y="862103"/>
            <a:ext cx="4816475" cy="5133795"/>
          </a:xfrm>
        </p:spPr>
      </p:pic>
      <p:sp>
        <p:nvSpPr>
          <p:cNvPr id="4" name="文本占位符 3">
            <a:extLst>
              <a:ext uri="{FF2B5EF4-FFF2-40B4-BE49-F238E27FC236}">
                <a16:creationId xmlns:a16="http://schemas.microsoft.com/office/drawing/2014/main" id="{F93B24A3-027B-E54C-B380-6F9D0E7A2EC6}"/>
              </a:ext>
            </a:extLst>
          </p:cNvPr>
          <p:cNvSpPr>
            <a:spLocks noGrp="1"/>
          </p:cNvSpPr>
          <p:nvPr>
            <p:ph type="body" sz="half" idx="2"/>
          </p:nvPr>
        </p:nvSpPr>
        <p:spPr/>
        <p:txBody>
          <a:bodyPr>
            <a:normAutofit/>
          </a:bodyPr>
          <a:lstStyle/>
          <a:p>
            <a:pPr marL="342900" indent="-342900">
              <a:buAutoNum type="arabicPeriod"/>
            </a:pPr>
            <a:r>
              <a:rPr kumimoji="1" lang="zh-CN" altLang="en-US" dirty="0"/>
              <a:t>检查广播合法性</a:t>
            </a:r>
            <a:endParaRPr kumimoji="1" lang="en-US" altLang="zh-CN" dirty="0"/>
          </a:p>
          <a:p>
            <a:pPr marL="342900" indent="-342900">
              <a:buAutoNum type="arabicPeriod"/>
            </a:pPr>
            <a:r>
              <a:rPr kumimoji="1" lang="zh-CN" altLang="en-US" dirty="0"/>
              <a:t>处理系统广播</a:t>
            </a:r>
            <a:endParaRPr kumimoji="1" lang="en-US" altLang="zh-CN" dirty="0"/>
          </a:p>
          <a:p>
            <a:pPr marL="342900" indent="-342900">
              <a:buAutoNum type="arabicPeriod"/>
            </a:pPr>
            <a:r>
              <a:rPr kumimoji="1" lang="zh-CN" altLang="en-US" dirty="0"/>
              <a:t>处理粘性广播</a:t>
            </a:r>
            <a:endParaRPr kumimoji="1" lang="en-US" altLang="zh-CN" dirty="0"/>
          </a:p>
          <a:p>
            <a:pPr marL="342900" indent="-342900">
              <a:buAutoNum type="arabicPeriod"/>
            </a:pPr>
            <a:r>
              <a:rPr kumimoji="1" lang="zh-CN" altLang="en-US" dirty="0"/>
              <a:t>收集广播接收器</a:t>
            </a:r>
            <a:endParaRPr kumimoji="1" lang="en-US" altLang="zh-CN" dirty="0"/>
          </a:p>
          <a:p>
            <a:pPr marL="342900" indent="-342900">
              <a:buAutoNum type="arabicPeriod"/>
            </a:pPr>
            <a:r>
              <a:rPr kumimoji="1" lang="zh-CN" altLang="en-US" dirty="0"/>
              <a:t>向动态接收器发送常规广播</a:t>
            </a:r>
            <a:endParaRPr kumimoji="1" lang="en-US" altLang="zh-CN" dirty="0"/>
          </a:p>
          <a:p>
            <a:pPr marL="342900" indent="-342900">
              <a:buAutoNum type="arabicPeriod"/>
            </a:pPr>
            <a:r>
              <a:rPr kumimoji="1" lang="zh-CN" altLang="en-US" dirty="0"/>
              <a:t>发送其余广播</a:t>
            </a:r>
            <a:endParaRPr kumimoji="1" lang="en-US" altLang="zh-CN" dirty="0"/>
          </a:p>
        </p:txBody>
      </p:sp>
    </p:spTree>
    <p:extLst>
      <p:ext uri="{BB962C8B-B14F-4D97-AF65-F5344CB8AC3E}">
        <p14:creationId xmlns:p14="http://schemas.microsoft.com/office/powerpoint/2010/main" val="165098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DC457-3EBA-2546-A3DE-FF4AB83203DD}"/>
              </a:ext>
            </a:extLst>
          </p:cNvPr>
          <p:cNvSpPr>
            <a:spLocks noGrp="1"/>
          </p:cNvSpPr>
          <p:nvPr>
            <p:ph type="title"/>
          </p:nvPr>
        </p:nvSpPr>
        <p:spPr/>
        <p:txBody>
          <a:bodyPr/>
          <a:lstStyle/>
          <a:p>
            <a:r>
              <a:rPr kumimoji="1" lang="zh-CN" altLang="en-US" dirty="0"/>
              <a:t>发送有序广播</a:t>
            </a:r>
          </a:p>
        </p:txBody>
      </p:sp>
      <p:pic>
        <p:nvPicPr>
          <p:cNvPr id="6" name="内容占位符 5">
            <a:extLst>
              <a:ext uri="{FF2B5EF4-FFF2-40B4-BE49-F238E27FC236}">
                <a16:creationId xmlns:a16="http://schemas.microsoft.com/office/drawing/2014/main" id="{C2D10572-5D4B-3A48-918C-545C568A476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35763" y="1921609"/>
            <a:ext cx="4816475" cy="3014783"/>
          </a:xfrm>
        </p:spPr>
      </p:pic>
      <p:sp>
        <p:nvSpPr>
          <p:cNvPr id="4" name="文本占位符 3">
            <a:extLst>
              <a:ext uri="{FF2B5EF4-FFF2-40B4-BE49-F238E27FC236}">
                <a16:creationId xmlns:a16="http://schemas.microsoft.com/office/drawing/2014/main" id="{9268A378-38AF-1B4B-BA74-67EE63750383}"/>
              </a:ext>
            </a:extLst>
          </p:cNvPr>
          <p:cNvSpPr>
            <a:spLocks noGrp="1"/>
          </p:cNvSpPr>
          <p:nvPr>
            <p:ph type="body" sz="half" idx="2"/>
          </p:nvPr>
        </p:nvSpPr>
        <p:spPr/>
        <p:txBody>
          <a:bodyPr>
            <a:normAutofit/>
          </a:bodyPr>
          <a:lstStyle/>
          <a:p>
            <a:pPr marL="342900" indent="-342900">
              <a:buAutoNum type="arabicPeriod"/>
            </a:pPr>
            <a:r>
              <a:rPr kumimoji="1" lang="zh-CN" altLang="en-US" dirty="0"/>
              <a:t>寻找下个发送目标</a:t>
            </a:r>
            <a:endParaRPr kumimoji="1" lang="en-US" altLang="zh-CN" dirty="0"/>
          </a:p>
          <a:p>
            <a:pPr marL="342900" indent="-342900">
              <a:buAutoNum type="arabicPeriod"/>
            </a:pPr>
            <a:r>
              <a:rPr kumimoji="1" lang="zh-CN" altLang="en-US" dirty="0"/>
              <a:t>发送广播到目标进程</a:t>
            </a:r>
            <a:endParaRPr kumimoji="1" lang="en-US" altLang="zh-CN" dirty="0"/>
          </a:p>
          <a:p>
            <a:pPr marL="342900" indent="-342900">
              <a:buAutoNum type="arabicPeriod"/>
            </a:pPr>
            <a:r>
              <a:rPr kumimoji="1" lang="zh-CN" altLang="en-US" dirty="0"/>
              <a:t>在接收器设置返回结果</a:t>
            </a:r>
            <a:endParaRPr kumimoji="1" lang="en-US" altLang="zh-CN" dirty="0"/>
          </a:p>
          <a:p>
            <a:pPr marL="342900" indent="-342900">
              <a:buAutoNum type="arabicPeriod"/>
            </a:pPr>
            <a:r>
              <a:rPr kumimoji="1" lang="zh-CN" altLang="en-US" dirty="0"/>
              <a:t>调用 </a:t>
            </a:r>
            <a:r>
              <a:rPr kumimoji="1" lang="en-US" altLang="zh-CN" dirty="0" err="1"/>
              <a:t>onReceive</a:t>
            </a:r>
            <a:r>
              <a:rPr kumimoji="1" lang="zh-CN" altLang="en-US" dirty="0"/>
              <a:t> 方法</a:t>
            </a:r>
            <a:endParaRPr kumimoji="1" lang="en-US" altLang="zh-CN" dirty="0"/>
          </a:p>
          <a:p>
            <a:pPr marL="342900" indent="-342900">
              <a:buAutoNum type="arabicPeriod"/>
            </a:pPr>
            <a:r>
              <a:rPr kumimoji="1" lang="zh-CN" altLang="en-US" dirty="0"/>
              <a:t>完成广播，接收返回结果</a:t>
            </a:r>
            <a:endParaRPr kumimoji="1" lang="en-US" altLang="zh-CN" dirty="0"/>
          </a:p>
          <a:p>
            <a:pPr marL="342900" indent="-342900">
              <a:buAutoNum type="arabicPeriod"/>
            </a:pPr>
            <a:r>
              <a:rPr kumimoji="1" lang="zh-CN" altLang="en-US" dirty="0"/>
              <a:t>推动下次广播</a:t>
            </a:r>
            <a:endParaRPr kumimoji="1" lang="en-US" altLang="zh-CN" dirty="0"/>
          </a:p>
          <a:p>
            <a:pPr marL="342900" indent="-342900">
              <a:buAutoNum type="arabicPeriod"/>
            </a:pPr>
            <a:endParaRPr kumimoji="1" lang="zh-CN" altLang="en-US" dirty="0"/>
          </a:p>
        </p:txBody>
      </p:sp>
    </p:spTree>
    <p:extLst>
      <p:ext uri="{BB962C8B-B14F-4D97-AF65-F5344CB8AC3E}">
        <p14:creationId xmlns:p14="http://schemas.microsoft.com/office/powerpoint/2010/main" val="260747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B80A936-8DC1-7147-9141-1D9DD59E6ED9}"/>
              </a:ext>
            </a:extLst>
          </p:cNvPr>
          <p:cNvSpPr>
            <a:spLocks noGrp="1"/>
          </p:cNvSpPr>
          <p:nvPr>
            <p:ph type="title"/>
          </p:nvPr>
        </p:nvSpPr>
        <p:spPr/>
        <p:txBody>
          <a:bodyPr/>
          <a:lstStyle/>
          <a:p>
            <a:r>
              <a:rPr kumimoji="1" lang="zh-CN" altLang="en-US" dirty="0"/>
              <a:t>发送常规广播</a:t>
            </a:r>
          </a:p>
        </p:txBody>
      </p:sp>
      <p:pic>
        <p:nvPicPr>
          <p:cNvPr id="8" name="内容占位符 7">
            <a:extLst>
              <a:ext uri="{FF2B5EF4-FFF2-40B4-BE49-F238E27FC236}">
                <a16:creationId xmlns:a16="http://schemas.microsoft.com/office/drawing/2014/main" id="{BE28062D-9DFB-7849-A864-518591D5E2D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35763" y="1957974"/>
            <a:ext cx="4816475" cy="2942053"/>
          </a:xfrm>
        </p:spPr>
      </p:pic>
      <p:sp>
        <p:nvSpPr>
          <p:cNvPr id="6" name="文本占位符 5">
            <a:extLst>
              <a:ext uri="{FF2B5EF4-FFF2-40B4-BE49-F238E27FC236}">
                <a16:creationId xmlns:a16="http://schemas.microsoft.com/office/drawing/2014/main" id="{E9B5A6CB-EB54-D341-A68B-0D16A2517D4E}"/>
              </a:ext>
            </a:extLst>
          </p:cNvPr>
          <p:cNvSpPr>
            <a:spLocks noGrp="1"/>
          </p:cNvSpPr>
          <p:nvPr>
            <p:ph type="body" sz="half" idx="2"/>
          </p:nvPr>
        </p:nvSpPr>
        <p:spPr/>
        <p:txBody>
          <a:bodyPr>
            <a:normAutofit/>
          </a:bodyPr>
          <a:lstStyle/>
          <a:p>
            <a:pPr marL="342900" indent="-342900">
              <a:buAutoNum type="arabicPeriod"/>
            </a:pPr>
            <a:r>
              <a:rPr kumimoji="1" lang="zh-CN" altLang="en-US" dirty="0"/>
              <a:t>遍历接收器列表</a:t>
            </a:r>
            <a:endParaRPr kumimoji="1" lang="en-US" altLang="zh-CN" dirty="0"/>
          </a:p>
          <a:p>
            <a:pPr marL="342900" indent="-342900">
              <a:buAutoNum type="arabicPeriod"/>
            </a:pPr>
            <a:r>
              <a:rPr kumimoji="1" lang="zh-CN" altLang="en-US" dirty="0"/>
              <a:t>对每个接收器，发送广播</a:t>
            </a:r>
            <a:endParaRPr kumimoji="1" lang="en-US" altLang="zh-CN" dirty="0"/>
          </a:p>
          <a:p>
            <a:pPr marL="342900" indent="-342900">
              <a:buAutoNum type="arabicPeriod"/>
            </a:pPr>
            <a:r>
              <a:rPr kumimoji="1" lang="zh-CN" altLang="en-US" dirty="0"/>
              <a:t>调用 </a:t>
            </a:r>
            <a:r>
              <a:rPr kumimoji="1" lang="en-US" altLang="zh-CN" dirty="0" err="1"/>
              <a:t>onReceive</a:t>
            </a:r>
            <a:r>
              <a:rPr kumimoji="1" lang="zh-CN" altLang="en-US" dirty="0"/>
              <a:t> 方法</a:t>
            </a:r>
            <a:endParaRPr kumimoji="1" lang="en-US" altLang="zh-CN" dirty="0"/>
          </a:p>
          <a:p>
            <a:pPr marL="342900" indent="-342900">
              <a:buAutoNum type="arabicPeriod"/>
            </a:pPr>
            <a:r>
              <a:rPr kumimoji="1" lang="zh-CN" altLang="en-US" dirty="0"/>
              <a:t>完成广播</a:t>
            </a:r>
            <a:endParaRPr kumimoji="1" lang="en-US" altLang="zh-CN" dirty="0"/>
          </a:p>
          <a:p>
            <a:pPr marL="342900" indent="-342900">
              <a:buAutoNum type="arabicPeriod"/>
            </a:pPr>
            <a:r>
              <a:rPr kumimoji="1" lang="zh-CN" altLang="en-US" dirty="0"/>
              <a:t>推动下次发送</a:t>
            </a:r>
          </a:p>
        </p:txBody>
      </p:sp>
    </p:spTree>
    <p:extLst>
      <p:ext uri="{BB962C8B-B14F-4D97-AF65-F5344CB8AC3E}">
        <p14:creationId xmlns:p14="http://schemas.microsoft.com/office/powerpoint/2010/main" val="368881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1E175B-7ADD-394D-B46C-5F0652D2F3BA}"/>
              </a:ext>
            </a:extLst>
          </p:cNvPr>
          <p:cNvSpPr>
            <a:spLocks noGrp="1"/>
          </p:cNvSpPr>
          <p:nvPr>
            <p:ph type="title"/>
          </p:nvPr>
        </p:nvSpPr>
        <p:spPr/>
        <p:txBody>
          <a:bodyPr/>
          <a:lstStyle/>
          <a:p>
            <a:r>
              <a:rPr lang="zh-CN" altLang="en-US" dirty="0"/>
              <a:t>进程启动后接收广播</a:t>
            </a:r>
          </a:p>
        </p:txBody>
      </p:sp>
      <p:pic>
        <p:nvPicPr>
          <p:cNvPr id="6" name="内容占位符 5">
            <a:extLst>
              <a:ext uri="{FF2B5EF4-FFF2-40B4-BE49-F238E27FC236}">
                <a16:creationId xmlns:a16="http://schemas.microsoft.com/office/drawing/2014/main" id="{B86FCE97-0441-E444-B219-473134B4CBB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35763" y="2211087"/>
            <a:ext cx="4816475" cy="2435827"/>
          </a:xfrm>
        </p:spPr>
      </p:pic>
      <p:sp>
        <p:nvSpPr>
          <p:cNvPr id="4" name="文本占位符 3">
            <a:extLst>
              <a:ext uri="{FF2B5EF4-FFF2-40B4-BE49-F238E27FC236}">
                <a16:creationId xmlns:a16="http://schemas.microsoft.com/office/drawing/2014/main" id="{406086E8-318A-0141-A20E-03E29776D535}"/>
              </a:ext>
            </a:extLst>
          </p:cNvPr>
          <p:cNvSpPr>
            <a:spLocks noGrp="1"/>
          </p:cNvSpPr>
          <p:nvPr>
            <p:ph type="body" sz="half" idx="2"/>
          </p:nvPr>
        </p:nvSpPr>
        <p:spPr/>
        <p:txBody>
          <a:bodyPr>
            <a:normAutofit/>
          </a:bodyPr>
          <a:lstStyle/>
          <a:p>
            <a:pPr marL="342900" indent="-342900">
              <a:buFont typeface="+mj-lt"/>
              <a:buAutoNum type="arabicPeriod"/>
            </a:pPr>
            <a:r>
              <a:rPr lang="en-US" altLang="zh-CN" dirty="0"/>
              <a:t>attach</a:t>
            </a:r>
          </a:p>
          <a:p>
            <a:pPr marL="342900" indent="-342900">
              <a:buFont typeface="+mj-lt"/>
              <a:buAutoNum type="arabicPeriod"/>
            </a:pPr>
            <a:r>
              <a:rPr lang="en-US" altLang="zh-CN" dirty="0" err="1"/>
              <a:t>attachApplication</a:t>
            </a:r>
            <a:endParaRPr lang="en-US" altLang="zh-CN" dirty="0"/>
          </a:p>
          <a:p>
            <a:pPr marL="342900" indent="-342900">
              <a:buFont typeface="+mj-lt"/>
              <a:buAutoNum type="arabicPeriod"/>
            </a:pPr>
            <a:r>
              <a:rPr lang="en-US" altLang="zh-CN" dirty="0" err="1"/>
              <a:t>sendPendingBroadcastsLocked</a:t>
            </a:r>
            <a:endParaRPr lang="en-US" altLang="zh-CN" dirty="0"/>
          </a:p>
          <a:p>
            <a:pPr marL="342900" indent="-342900">
              <a:buFont typeface="+mj-lt"/>
              <a:buAutoNum type="arabicPeriod"/>
            </a:pPr>
            <a:r>
              <a:rPr lang="en-US" altLang="zh-CN" dirty="0" err="1"/>
              <a:t>ProcessCurBroadcastLocked</a:t>
            </a:r>
            <a:endParaRPr lang="en-US" altLang="zh-CN" dirty="0"/>
          </a:p>
          <a:p>
            <a:pPr marL="342900" indent="-342900">
              <a:buFont typeface="+mj-lt"/>
              <a:buAutoNum type="arabicPeriod"/>
            </a:pPr>
            <a:r>
              <a:rPr lang="en-US" altLang="zh-CN" dirty="0" err="1"/>
              <a:t>scheduleReceiver</a:t>
            </a:r>
            <a:endParaRPr lang="zh-CN" altLang="en-US" dirty="0"/>
          </a:p>
        </p:txBody>
      </p:sp>
    </p:spTree>
    <p:extLst>
      <p:ext uri="{BB962C8B-B14F-4D97-AF65-F5344CB8AC3E}">
        <p14:creationId xmlns:p14="http://schemas.microsoft.com/office/powerpoint/2010/main" val="243905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F934613-B11D-DE45-BA05-FE524DC5B236}"/>
              </a:ext>
            </a:extLst>
          </p:cNvPr>
          <p:cNvSpPr>
            <a:spLocks noGrp="1"/>
          </p:cNvSpPr>
          <p:nvPr>
            <p:ph type="title"/>
          </p:nvPr>
        </p:nvSpPr>
        <p:spPr/>
        <p:txBody>
          <a:bodyPr/>
          <a:lstStyle/>
          <a:p>
            <a:r>
              <a:rPr kumimoji="1" lang="en-US" altLang="zh-CN" dirty="0" err="1"/>
              <a:t>ContentProvider</a:t>
            </a:r>
            <a:endParaRPr kumimoji="1" lang="zh-CN" altLang="en-US" dirty="0"/>
          </a:p>
        </p:txBody>
      </p:sp>
      <p:sp>
        <p:nvSpPr>
          <p:cNvPr id="5" name="文本占位符 4">
            <a:extLst>
              <a:ext uri="{FF2B5EF4-FFF2-40B4-BE49-F238E27FC236}">
                <a16:creationId xmlns:a16="http://schemas.microsoft.com/office/drawing/2014/main" id="{30C2EADC-5370-0A45-8FA7-1D3D430002E2}"/>
              </a:ext>
            </a:extLst>
          </p:cNvPr>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248880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CBEC3F-7278-7547-A6ED-74B16425EB2F}"/>
              </a:ext>
            </a:extLst>
          </p:cNvPr>
          <p:cNvSpPr>
            <a:spLocks noGrp="1"/>
          </p:cNvSpPr>
          <p:nvPr>
            <p:ph type="title"/>
          </p:nvPr>
        </p:nvSpPr>
        <p:spPr/>
        <p:txBody>
          <a:bodyPr/>
          <a:lstStyle/>
          <a:p>
            <a:r>
              <a:rPr kumimoji="1" lang="en-US" altLang="zh-CN" dirty="0"/>
              <a:t>Content</a:t>
            </a:r>
            <a:r>
              <a:rPr kumimoji="1" lang="zh-CN" altLang="en-US" dirty="0"/>
              <a:t> </a:t>
            </a:r>
            <a:r>
              <a:rPr kumimoji="1" lang="en-US" altLang="zh-CN" dirty="0"/>
              <a:t>Provider</a:t>
            </a:r>
            <a:r>
              <a:rPr kumimoji="1" lang="zh-CN" altLang="en-US" dirty="0"/>
              <a:t> 简介</a:t>
            </a:r>
          </a:p>
        </p:txBody>
      </p:sp>
      <p:sp>
        <p:nvSpPr>
          <p:cNvPr id="3" name="内容占位符 2">
            <a:extLst>
              <a:ext uri="{FF2B5EF4-FFF2-40B4-BE49-F238E27FC236}">
                <a16:creationId xmlns:a16="http://schemas.microsoft.com/office/drawing/2014/main" id="{910F5CDE-D00D-A841-AE78-1FDEA16E86C3}"/>
              </a:ext>
            </a:extLst>
          </p:cNvPr>
          <p:cNvSpPr>
            <a:spLocks noGrp="1"/>
          </p:cNvSpPr>
          <p:nvPr>
            <p:ph sz="half" idx="1"/>
          </p:nvPr>
        </p:nvSpPr>
        <p:spPr/>
        <p:txBody>
          <a:bodyPr>
            <a:normAutofit/>
          </a:bodyPr>
          <a:lstStyle/>
          <a:p>
            <a:r>
              <a:rPr lang="zh-CN" altLang="en-US" dirty="0"/>
              <a:t>提供了对应用使用的底层数据的抽象</a:t>
            </a:r>
            <a:endParaRPr lang="en-US" altLang="zh-CN" dirty="0"/>
          </a:p>
          <a:p>
            <a:r>
              <a:rPr lang="zh-CN" altLang="en-US" dirty="0"/>
              <a:t>通过 </a:t>
            </a:r>
            <a:r>
              <a:rPr lang="en-US" altLang="zh-CN" dirty="0" err="1"/>
              <a:t>ContentResolver</a:t>
            </a:r>
            <a:r>
              <a:rPr lang="en-US" altLang="zh-CN" dirty="0"/>
              <a:t> </a:t>
            </a:r>
            <a:r>
              <a:rPr lang="zh-CN" altLang="en-US" dirty="0"/>
              <a:t>接口访问其数据</a:t>
            </a:r>
            <a:endParaRPr lang="en-US" altLang="zh-CN" dirty="0"/>
          </a:p>
          <a:p>
            <a:pPr lvl="1"/>
            <a:r>
              <a:rPr kumimoji="1" lang="en-US" altLang="zh-CN" dirty="0"/>
              <a:t>insert</a:t>
            </a:r>
          </a:p>
          <a:p>
            <a:pPr lvl="1"/>
            <a:r>
              <a:rPr kumimoji="1" lang="en-US" altLang="zh-CN" dirty="0"/>
              <a:t>delete</a:t>
            </a:r>
          </a:p>
          <a:p>
            <a:pPr lvl="1"/>
            <a:r>
              <a:rPr kumimoji="1" lang="en-US" altLang="zh-CN" dirty="0"/>
              <a:t>update</a:t>
            </a:r>
          </a:p>
          <a:p>
            <a:pPr lvl="1"/>
            <a:r>
              <a:rPr kumimoji="1" lang="en-US" altLang="zh-CN" dirty="0"/>
              <a:t>query</a:t>
            </a:r>
          </a:p>
          <a:p>
            <a:endParaRPr kumimoji="1" lang="zh-CN" altLang="en-US" dirty="0"/>
          </a:p>
        </p:txBody>
      </p:sp>
      <p:sp>
        <p:nvSpPr>
          <p:cNvPr id="4" name="内容占位符 3">
            <a:extLst>
              <a:ext uri="{FF2B5EF4-FFF2-40B4-BE49-F238E27FC236}">
                <a16:creationId xmlns:a16="http://schemas.microsoft.com/office/drawing/2014/main" id="{A7AA74F8-F543-0E4C-8891-9E10898525F5}"/>
              </a:ext>
            </a:extLst>
          </p:cNvPr>
          <p:cNvSpPr>
            <a:spLocks noGrp="1"/>
          </p:cNvSpPr>
          <p:nvPr>
            <p:ph sz="half" idx="2"/>
          </p:nvPr>
        </p:nvSpPr>
        <p:spPr/>
        <p:txBody>
          <a:bodyPr>
            <a:normAutofit/>
          </a:bodyPr>
          <a:lstStyle/>
          <a:p>
            <a:r>
              <a:rPr kumimoji="1" lang="zh-CN" altLang="en-US" dirty="0"/>
              <a:t>实现 </a:t>
            </a:r>
            <a:r>
              <a:rPr kumimoji="1" lang="en-US" altLang="zh-CN" dirty="0" err="1"/>
              <a:t>ContentProvider</a:t>
            </a:r>
            <a:r>
              <a:rPr kumimoji="1" lang="zh-CN" altLang="en-US" dirty="0"/>
              <a:t> 类</a:t>
            </a:r>
            <a:endParaRPr kumimoji="1" lang="en-US" altLang="zh-CN" dirty="0"/>
          </a:p>
          <a:p>
            <a:r>
              <a:rPr kumimoji="1" lang="zh-CN" altLang="en-US" dirty="0"/>
              <a:t>配置清单文件</a:t>
            </a:r>
            <a:endParaRPr kumimoji="1" lang="en-US" altLang="zh-CN" dirty="0"/>
          </a:p>
          <a:p>
            <a:r>
              <a:rPr kumimoji="1" lang="zh-CN" altLang="en-US" dirty="0"/>
              <a:t>获取 </a:t>
            </a:r>
            <a:r>
              <a:rPr kumimoji="1" lang="en-US" altLang="zh-CN" dirty="0"/>
              <a:t>URI:</a:t>
            </a:r>
            <a:r>
              <a:rPr kumimoji="1" lang="zh-CN" altLang="en-US" dirty="0"/>
              <a:t> </a:t>
            </a:r>
            <a:r>
              <a:rPr kumimoji="1" lang="en-US" altLang="zh-CN" dirty="0"/>
              <a:t>content://</a:t>
            </a:r>
            <a:r>
              <a:rPr kumimoji="1" lang="en-US" altLang="zh-CN" dirty="0" err="1"/>
              <a:t>com.example.provider</a:t>
            </a:r>
            <a:r>
              <a:rPr kumimoji="1" lang="en-US" altLang="zh-CN" dirty="0"/>
              <a:t>/…</a:t>
            </a:r>
          </a:p>
          <a:p>
            <a:r>
              <a:rPr kumimoji="1" lang="en-US" altLang="zh-CN" dirty="0"/>
              <a:t> </a:t>
            </a:r>
            <a:r>
              <a:rPr kumimoji="1" lang="zh-CN" altLang="en-US" dirty="0"/>
              <a:t>使用 </a:t>
            </a:r>
            <a:r>
              <a:rPr kumimoji="1" lang="en-US" altLang="zh-CN" dirty="0" err="1"/>
              <a:t>ContentResolver</a:t>
            </a:r>
            <a:endParaRPr kumimoji="1" lang="en-US" altLang="zh-CN" dirty="0"/>
          </a:p>
        </p:txBody>
      </p:sp>
    </p:spTree>
    <p:extLst>
      <p:ext uri="{BB962C8B-B14F-4D97-AF65-F5344CB8AC3E}">
        <p14:creationId xmlns:p14="http://schemas.microsoft.com/office/powerpoint/2010/main" val="274105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A76581-1C2E-504E-B0AA-ADD40E658CFB}"/>
              </a:ext>
            </a:extLst>
          </p:cNvPr>
          <p:cNvSpPr>
            <a:spLocks noGrp="1"/>
          </p:cNvSpPr>
          <p:nvPr>
            <p:ph type="title"/>
          </p:nvPr>
        </p:nvSpPr>
        <p:spPr/>
        <p:txBody>
          <a:bodyPr/>
          <a:lstStyle/>
          <a:p>
            <a:r>
              <a:rPr kumimoji="1" lang="zh-CN" altLang="en-US" dirty="0"/>
              <a:t>使用 </a:t>
            </a:r>
            <a:r>
              <a:rPr kumimoji="1" lang="en-US" altLang="zh-CN" dirty="0"/>
              <a:t>Content</a:t>
            </a:r>
            <a:r>
              <a:rPr kumimoji="1" lang="zh-CN" altLang="en-US" dirty="0"/>
              <a:t> </a:t>
            </a:r>
            <a:r>
              <a:rPr kumimoji="1" lang="en-US" altLang="zh-CN" dirty="0"/>
              <a:t>Resolver</a:t>
            </a:r>
            <a:r>
              <a:rPr kumimoji="1" lang="zh-CN" altLang="en-US" dirty="0"/>
              <a:t> 交互</a:t>
            </a:r>
          </a:p>
        </p:txBody>
      </p:sp>
      <p:pic>
        <p:nvPicPr>
          <p:cNvPr id="6" name="内容占位符 5">
            <a:extLst>
              <a:ext uri="{FF2B5EF4-FFF2-40B4-BE49-F238E27FC236}">
                <a16:creationId xmlns:a16="http://schemas.microsoft.com/office/drawing/2014/main" id="{5A987822-F7B3-194A-99B0-1A230C20842A}"/>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p:blipFill>
        <p:spPr>
          <a:xfrm>
            <a:off x="1581150" y="3282837"/>
            <a:ext cx="4271963" cy="1813151"/>
          </a:xfrm>
        </p:spPr>
      </p:pic>
      <p:pic>
        <p:nvPicPr>
          <p:cNvPr id="9" name="内容占位符 8">
            <a:extLst>
              <a:ext uri="{FF2B5EF4-FFF2-40B4-BE49-F238E27FC236}">
                <a16:creationId xmlns:a16="http://schemas.microsoft.com/office/drawing/2014/main" id="{727D309A-D7BB-D64F-B504-69D2544D78A2}"/>
              </a:ext>
            </a:extLst>
          </p:cNvPr>
          <p:cNvPicPr>
            <a:picLocks noGrp="1" noChangeAspect="1"/>
          </p:cNvPicPr>
          <p:nvPr>
            <p:ph sz="half" idx="2"/>
          </p:nvPr>
        </p:nvPicPr>
        <p:blipFill>
          <a:blip r:embed="rId5">
            <a:extLst>
              <a:ext uri="{96DAC541-7B7A-43D3-8B79-37D633B846F1}">
                <asvg:svgBlip xmlns:asvg="http://schemas.microsoft.com/office/drawing/2016/SVG/main" r:embed="rId6"/>
              </a:ext>
            </a:extLst>
          </a:blip>
          <a:stretch>
            <a:fillRect/>
          </a:stretch>
        </p:blipFill>
        <p:spPr>
          <a:xfrm>
            <a:off x="6338888" y="2684402"/>
            <a:ext cx="4270375" cy="3010021"/>
          </a:xfrm>
        </p:spPr>
      </p:pic>
    </p:spTree>
    <p:extLst>
      <p:ext uri="{BB962C8B-B14F-4D97-AF65-F5344CB8AC3E}">
        <p14:creationId xmlns:p14="http://schemas.microsoft.com/office/powerpoint/2010/main" val="17655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F710DE6-6397-BB4A-861C-4701391BDAE8}"/>
              </a:ext>
            </a:extLst>
          </p:cNvPr>
          <p:cNvSpPr>
            <a:spLocks noGrp="1"/>
          </p:cNvSpPr>
          <p:nvPr>
            <p:ph type="title"/>
          </p:nvPr>
        </p:nvSpPr>
        <p:spPr/>
        <p:txBody>
          <a:bodyPr/>
          <a:lstStyle/>
          <a:p>
            <a:r>
              <a:rPr kumimoji="1" lang="zh-CN" altLang="en-US" dirty="0"/>
              <a:t>获取 </a:t>
            </a:r>
            <a:r>
              <a:rPr kumimoji="1" lang="en-US" altLang="zh-CN" dirty="0"/>
              <a:t>Content</a:t>
            </a:r>
            <a:r>
              <a:rPr kumimoji="1" lang="zh-CN" altLang="en-US" dirty="0"/>
              <a:t> </a:t>
            </a:r>
            <a:r>
              <a:rPr kumimoji="1" lang="en-US" altLang="zh-CN" dirty="0"/>
              <a:t>Provider</a:t>
            </a:r>
            <a:endParaRPr kumimoji="1" lang="zh-CN" altLang="en-US" dirty="0"/>
          </a:p>
        </p:txBody>
      </p:sp>
      <p:pic>
        <p:nvPicPr>
          <p:cNvPr id="8" name="内容占位符 7">
            <a:extLst>
              <a:ext uri="{FF2B5EF4-FFF2-40B4-BE49-F238E27FC236}">
                <a16:creationId xmlns:a16="http://schemas.microsoft.com/office/drawing/2014/main" id="{5DC96204-56C3-6842-A72E-04D06793443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35763" y="1469524"/>
            <a:ext cx="4816475" cy="3918952"/>
          </a:xfrm>
        </p:spPr>
      </p:pic>
      <p:sp>
        <p:nvSpPr>
          <p:cNvPr id="6" name="文本占位符 5">
            <a:extLst>
              <a:ext uri="{FF2B5EF4-FFF2-40B4-BE49-F238E27FC236}">
                <a16:creationId xmlns:a16="http://schemas.microsoft.com/office/drawing/2014/main" id="{4E66E529-2738-4948-B510-23838FECDE6F}"/>
              </a:ext>
            </a:extLst>
          </p:cNvPr>
          <p:cNvSpPr>
            <a:spLocks noGrp="1"/>
          </p:cNvSpPr>
          <p:nvPr>
            <p:ph type="body" sz="half" idx="2"/>
          </p:nvPr>
        </p:nvSpPr>
        <p:spPr/>
        <p:txBody>
          <a:bodyPr>
            <a:normAutofit/>
          </a:bodyPr>
          <a:lstStyle/>
          <a:p>
            <a:pPr marL="342900" indent="-342900">
              <a:buAutoNum type="arabicPeriod"/>
            </a:pPr>
            <a:r>
              <a:rPr kumimoji="1" lang="en-US" altLang="zh-CN" dirty="0"/>
              <a:t> </a:t>
            </a:r>
            <a:r>
              <a:rPr kumimoji="1" lang="zh-CN" altLang="en-US" dirty="0"/>
              <a:t>发起 </a:t>
            </a:r>
            <a:r>
              <a:rPr kumimoji="1" lang="en-US" altLang="zh-CN" dirty="0"/>
              <a:t>query</a:t>
            </a:r>
          </a:p>
          <a:p>
            <a:pPr marL="342900" indent="-342900">
              <a:buAutoNum type="arabicPeriod"/>
            </a:pPr>
            <a:r>
              <a:rPr kumimoji="1" lang="zh-CN" altLang="en-US" dirty="0"/>
              <a:t>尝试获取 </a:t>
            </a:r>
            <a:r>
              <a:rPr kumimoji="1" lang="en-US" altLang="zh-CN" dirty="0"/>
              <a:t>provider</a:t>
            </a:r>
          </a:p>
          <a:p>
            <a:pPr marL="342900" indent="-342900">
              <a:buAutoNum type="arabicPeriod"/>
            </a:pPr>
            <a:r>
              <a:rPr kumimoji="1" lang="en-US" altLang="zh-CN" dirty="0"/>
              <a:t> </a:t>
            </a:r>
            <a:r>
              <a:rPr kumimoji="1" lang="zh-CN" altLang="en-US" dirty="0"/>
              <a:t>启动服务端进程或 </a:t>
            </a:r>
            <a:r>
              <a:rPr kumimoji="1" lang="en-US" altLang="zh-CN" dirty="0"/>
              <a:t>provider</a:t>
            </a:r>
          </a:p>
          <a:p>
            <a:pPr marL="342900" indent="-342900">
              <a:buAutoNum type="arabicPeriod"/>
            </a:pPr>
            <a:r>
              <a:rPr kumimoji="1" lang="zh-CN" altLang="en-US" dirty="0"/>
              <a:t>安装 </a:t>
            </a:r>
            <a:r>
              <a:rPr kumimoji="1" lang="en-US" altLang="zh-CN" dirty="0"/>
              <a:t>provider</a:t>
            </a:r>
            <a:r>
              <a:rPr kumimoji="1" lang="zh-CN" altLang="en-US" dirty="0"/>
              <a:t> 到客户端</a:t>
            </a:r>
            <a:endParaRPr kumimoji="1" lang="en-US" altLang="zh-CN" dirty="0"/>
          </a:p>
          <a:p>
            <a:pPr marL="342900" indent="-342900">
              <a:buAutoNum type="arabicPeriod"/>
            </a:pPr>
            <a:r>
              <a:rPr kumimoji="1" lang="zh-CN" altLang="en-US" dirty="0"/>
              <a:t>返回 </a:t>
            </a:r>
            <a:r>
              <a:rPr kumimoji="1" lang="en-US" altLang="zh-CN" dirty="0" err="1"/>
              <a:t>IContentProvider</a:t>
            </a:r>
            <a:r>
              <a:rPr kumimoji="1" lang="zh-CN" altLang="en-US" dirty="0"/>
              <a:t> 接口</a:t>
            </a:r>
            <a:endParaRPr kumimoji="1" lang="en-US" altLang="zh-CN" dirty="0"/>
          </a:p>
          <a:p>
            <a:pPr marL="342900" indent="-342900">
              <a:buAutoNum type="arabicPeriod"/>
            </a:pPr>
            <a:r>
              <a:rPr kumimoji="1" lang="zh-CN" altLang="en-US" dirty="0"/>
              <a:t>执行 </a:t>
            </a:r>
            <a:r>
              <a:rPr kumimoji="1" lang="en-US" altLang="zh-CN" dirty="0"/>
              <a:t>query</a:t>
            </a:r>
            <a:r>
              <a:rPr kumimoji="1" lang="zh-CN" altLang="en-US" dirty="0"/>
              <a:t>，返回 </a:t>
            </a:r>
            <a:r>
              <a:rPr kumimoji="1" lang="en-US" altLang="zh-CN" dirty="0"/>
              <a:t>Cursor</a:t>
            </a:r>
          </a:p>
        </p:txBody>
      </p:sp>
    </p:spTree>
    <p:extLst>
      <p:ext uri="{BB962C8B-B14F-4D97-AF65-F5344CB8AC3E}">
        <p14:creationId xmlns:p14="http://schemas.microsoft.com/office/powerpoint/2010/main" val="359607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D9AF98-1B63-6A4D-AEFD-E86C454A5A93}"/>
              </a:ext>
            </a:extLst>
          </p:cNvPr>
          <p:cNvSpPr>
            <a:spLocks noGrp="1"/>
          </p:cNvSpPr>
          <p:nvPr>
            <p:ph type="title"/>
          </p:nvPr>
        </p:nvSpPr>
        <p:spPr/>
        <p:txBody>
          <a:bodyPr/>
          <a:lstStyle/>
          <a:p>
            <a:r>
              <a:rPr kumimoji="1" lang="en-US" altLang="zh-CN" dirty="0"/>
              <a:t>Android</a:t>
            </a:r>
            <a:r>
              <a:rPr kumimoji="1" lang="zh-CN" altLang="en-US" dirty="0"/>
              <a:t> 四大组件</a:t>
            </a:r>
          </a:p>
        </p:txBody>
      </p:sp>
      <p:sp>
        <p:nvSpPr>
          <p:cNvPr id="3" name="内容占位符 2">
            <a:extLst>
              <a:ext uri="{FF2B5EF4-FFF2-40B4-BE49-F238E27FC236}">
                <a16:creationId xmlns:a16="http://schemas.microsoft.com/office/drawing/2014/main" id="{48F7FD95-2471-BB4F-B3B8-90339C553E92}"/>
              </a:ext>
            </a:extLst>
          </p:cNvPr>
          <p:cNvSpPr>
            <a:spLocks noGrp="1"/>
          </p:cNvSpPr>
          <p:nvPr>
            <p:ph idx="1"/>
          </p:nvPr>
        </p:nvSpPr>
        <p:spPr/>
        <p:txBody>
          <a:bodyPr/>
          <a:lstStyle/>
          <a:p>
            <a:pPr marL="514350" indent="-514350">
              <a:buAutoNum type="arabicPeriod"/>
            </a:pPr>
            <a:r>
              <a:rPr kumimoji="1" lang="en-US" altLang="zh-CN" dirty="0"/>
              <a:t>Activity:</a:t>
            </a:r>
            <a:r>
              <a:rPr kumimoji="1" lang="zh-CN" altLang="en-US" dirty="0"/>
              <a:t> 具有用户界面的单一屏幕</a:t>
            </a:r>
            <a:endParaRPr kumimoji="1" lang="en-US" altLang="zh-CN" dirty="0"/>
          </a:p>
          <a:p>
            <a:pPr marL="514350" indent="-514350">
              <a:buAutoNum type="arabicPeriod"/>
            </a:pPr>
            <a:r>
              <a:rPr kumimoji="1" lang="en-US" altLang="zh-CN" dirty="0" err="1"/>
              <a:t>BroadcastReceiver</a:t>
            </a:r>
            <a:r>
              <a:rPr kumimoji="1" lang="en-US" altLang="zh-CN" dirty="0"/>
              <a:t>:</a:t>
            </a:r>
            <a:r>
              <a:rPr kumimoji="1" lang="zh-CN" altLang="en-US" dirty="0"/>
              <a:t> 接收广播消息执行特定操作</a:t>
            </a:r>
            <a:endParaRPr kumimoji="1" lang="en-US" altLang="zh-CN" dirty="0"/>
          </a:p>
          <a:p>
            <a:pPr marL="514350" indent="-514350">
              <a:buAutoNum type="arabicPeriod"/>
            </a:pPr>
            <a:r>
              <a:rPr kumimoji="1" lang="en-US" altLang="zh-CN" dirty="0" err="1"/>
              <a:t>ContentProvider</a:t>
            </a:r>
            <a:r>
              <a:rPr kumimoji="1" lang="en-US" altLang="zh-CN" dirty="0"/>
              <a:t>:</a:t>
            </a:r>
            <a:r>
              <a:rPr kumimoji="1" lang="zh-CN" altLang="en-US" dirty="0"/>
              <a:t> 提供应用底层数据的抽象</a:t>
            </a:r>
            <a:endParaRPr kumimoji="1" lang="en-US" altLang="zh-CN" dirty="0"/>
          </a:p>
          <a:p>
            <a:pPr marL="514350" indent="-514350">
              <a:buAutoNum type="arabicPeriod"/>
            </a:pPr>
            <a:r>
              <a:rPr kumimoji="1" lang="en-US" altLang="zh-CN" dirty="0"/>
              <a:t>Service:</a:t>
            </a:r>
            <a:r>
              <a:rPr kumimoji="1" lang="zh-CN" altLang="en-US" dirty="0"/>
              <a:t> 不提供界面的后台运行的操作</a:t>
            </a:r>
            <a:endParaRPr kumimoji="1" lang="en-US" altLang="zh-CN" dirty="0"/>
          </a:p>
          <a:p>
            <a:pPr marL="514350" indent="-514350">
              <a:buAutoNum type="arabicPeriod"/>
            </a:pPr>
            <a:endParaRPr kumimoji="1" lang="zh-CN" altLang="en-US" dirty="0"/>
          </a:p>
        </p:txBody>
      </p:sp>
    </p:spTree>
    <p:extLst>
      <p:ext uri="{BB962C8B-B14F-4D97-AF65-F5344CB8AC3E}">
        <p14:creationId xmlns:p14="http://schemas.microsoft.com/office/powerpoint/2010/main" val="250302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B15C88-EC2D-CE4A-85ED-7EB3C569F12B}"/>
              </a:ext>
            </a:extLst>
          </p:cNvPr>
          <p:cNvSpPr>
            <a:spLocks noGrp="1"/>
          </p:cNvSpPr>
          <p:nvPr>
            <p:ph type="title"/>
          </p:nvPr>
        </p:nvSpPr>
        <p:spPr/>
        <p:txBody>
          <a:bodyPr/>
          <a:lstStyle/>
          <a:p>
            <a:r>
              <a:rPr kumimoji="1" lang="zh-CN" altLang="en-US" dirty="0"/>
              <a:t>应用启动后发起安装</a:t>
            </a:r>
          </a:p>
        </p:txBody>
      </p:sp>
      <p:pic>
        <p:nvPicPr>
          <p:cNvPr id="6" name="内容占位符 5">
            <a:extLst>
              <a:ext uri="{FF2B5EF4-FFF2-40B4-BE49-F238E27FC236}">
                <a16:creationId xmlns:a16="http://schemas.microsoft.com/office/drawing/2014/main" id="{9023EFD2-CBBD-2044-8E12-AC613AAC08E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35763" y="1853883"/>
            <a:ext cx="4816475" cy="3150235"/>
          </a:xfrm>
        </p:spPr>
      </p:pic>
      <p:sp>
        <p:nvSpPr>
          <p:cNvPr id="4" name="文本占位符 3">
            <a:extLst>
              <a:ext uri="{FF2B5EF4-FFF2-40B4-BE49-F238E27FC236}">
                <a16:creationId xmlns:a16="http://schemas.microsoft.com/office/drawing/2014/main" id="{58B53BDC-1892-4248-8FCA-AC5FC928FCD3}"/>
              </a:ext>
            </a:extLst>
          </p:cNvPr>
          <p:cNvSpPr>
            <a:spLocks noGrp="1"/>
          </p:cNvSpPr>
          <p:nvPr>
            <p:ph type="body" sz="half" idx="2"/>
          </p:nvPr>
        </p:nvSpPr>
        <p:spPr/>
        <p:txBody>
          <a:bodyPr/>
          <a:lstStyle/>
          <a:p>
            <a:pPr marL="342900" indent="-342900">
              <a:buAutoNum type="arabicPeriod"/>
            </a:pPr>
            <a:r>
              <a:rPr kumimoji="1" lang="zh-CN" altLang="en-US" dirty="0"/>
              <a:t>从 </a:t>
            </a:r>
            <a:r>
              <a:rPr kumimoji="1" lang="en-US" altLang="zh-CN" dirty="0"/>
              <a:t>PMS</a:t>
            </a:r>
            <a:r>
              <a:rPr kumimoji="1" lang="zh-CN" altLang="en-US" dirty="0"/>
              <a:t> 获取需要启动的 </a:t>
            </a:r>
            <a:r>
              <a:rPr kumimoji="1" lang="en-US" altLang="zh-CN" dirty="0"/>
              <a:t>provider</a:t>
            </a:r>
            <a:r>
              <a:rPr kumimoji="1" lang="zh-CN" altLang="en-US" dirty="0"/>
              <a:t> 列表</a:t>
            </a:r>
            <a:endParaRPr kumimoji="1" lang="en-US" altLang="zh-CN" dirty="0"/>
          </a:p>
          <a:p>
            <a:pPr marL="342900" indent="-342900">
              <a:buAutoNum type="arabicPeriod"/>
            </a:pPr>
            <a:r>
              <a:rPr kumimoji="1" lang="zh-CN" altLang="en-US" dirty="0"/>
              <a:t>在 </a:t>
            </a:r>
            <a:r>
              <a:rPr kumimoji="1" lang="en-US" altLang="zh-CN" dirty="0"/>
              <a:t>AMS </a:t>
            </a:r>
            <a:r>
              <a:rPr kumimoji="1" lang="zh-CN" altLang="en-US" dirty="0"/>
              <a:t>增加相应记录</a:t>
            </a:r>
            <a:endParaRPr kumimoji="1" lang="en-US" altLang="zh-CN" dirty="0"/>
          </a:p>
          <a:p>
            <a:pPr marL="342900" indent="-342900">
              <a:buAutoNum type="arabicPeriod"/>
            </a:pPr>
            <a:r>
              <a:rPr kumimoji="1" lang="zh-CN" altLang="en-US" dirty="0"/>
              <a:t>在应用进程实例化 </a:t>
            </a:r>
            <a:r>
              <a:rPr kumimoji="1" lang="en-US" altLang="zh-CN" dirty="0" err="1"/>
              <a:t>ContentProvider</a:t>
            </a:r>
            <a:endParaRPr kumimoji="1" lang="zh-CN" altLang="en-US" dirty="0"/>
          </a:p>
        </p:txBody>
      </p:sp>
    </p:spTree>
    <p:extLst>
      <p:ext uri="{BB962C8B-B14F-4D97-AF65-F5344CB8AC3E}">
        <p14:creationId xmlns:p14="http://schemas.microsoft.com/office/powerpoint/2010/main" val="420531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58078A-3385-DA4D-A7C3-EB9A0FB5FF55}"/>
              </a:ext>
            </a:extLst>
          </p:cNvPr>
          <p:cNvSpPr>
            <a:spLocks noGrp="1"/>
          </p:cNvSpPr>
          <p:nvPr>
            <p:ph type="title"/>
          </p:nvPr>
        </p:nvSpPr>
        <p:spPr/>
        <p:txBody>
          <a:bodyPr/>
          <a:lstStyle/>
          <a:p>
            <a:r>
              <a:rPr kumimoji="1" lang="zh-CN" altLang="en-US" dirty="0"/>
              <a:t>服务端死亡杀死客户端</a:t>
            </a:r>
          </a:p>
        </p:txBody>
      </p:sp>
      <p:sp>
        <p:nvSpPr>
          <p:cNvPr id="4" name="文本占位符 3">
            <a:extLst>
              <a:ext uri="{FF2B5EF4-FFF2-40B4-BE49-F238E27FC236}">
                <a16:creationId xmlns:a16="http://schemas.microsoft.com/office/drawing/2014/main" id="{94D0B0AA-F8E9-4748-94D2-047950DDB6A5}"/>
              </a:ext>
            </a:extLst>
          </p:cNvPr>
          <p:cNvSpPr>
            <a:spLocks noGrp="1"/>
          </p:cNvSpPr>
          <p:nvPr>
            <p:ph idx="1"/>
          </p:nvPr>
        </p:nvSpPr>
        <p:spPr/>
        <p:txBody>
          <a:bodyPr/>
          <a:lstStyle/>
          <a:p>
            <a:pPr marL="342900" indent="-342900">
              <a:buAutoNum type="arabicPeriod"/>
            </a:pPr>
            <a:r>
              <a:rPr kumimoji="1" lang="en-US" altLang="zh-CN" dirty="0" err="1"/>
              <a:t>AppDeathRecipient</a:t>
            </a:r>
            <a:endParaRPr kumimoji="1" lang="en-US" altLang="zh-CN" dirty="0"/>
          </a:p>
          <a:p>
            <a:pPr marL="342900" indent="-342900">
              <a:buAutoNum type="arabicPeriod"/>
            </a:pPr>
            <a:r>
              <a:rPr kumimoji="1" lang="en-US" altLang="zh-CN" dirty="0" err="1"/>
              <a:t>binderDied</a:t>
            </a:r>
            <a:endParaRPr kumimoji="1" lang="en-US" altLang="zh-CN" dirty="0"/>
          </a:p>
          <a:p>
            <a:pPr marL="342900" indent="-342900">
              <a:buAutoNum type="arabicPeriod"/>
            </a:pPr>
            <a:r>
              <a:rPr kumimoji="1" lang="en-US" altLang="zh-CN" dirty="0" err="1"/>
              <a:t>appDiedLocked</a:t>
            </a:r>
            <a:endParaRPr kumimoji="1" lang="en-US" altLang="zh-CN" dirty="0"/>
          </a:p>
          <a:p>
            <a:pPr marL="342900" indent="-342900">
              <a:buAutoNum type="arabicPeriod"/>
            </a:pPr>
            <a:r>
              <a:rPr kumimoji="1" lang="en-US" altLang="zh-CN" dirty="0" err="1"/>
              <a:t>cleanUpApplicationRecordLocked</a:t>
            </a:r>
            <a:endParaRPr kumimoji="1" lang="en-US" altLang="zh-CN" dirty="0"/>
          </a:p>
          <a:p>
            <a:pPr marL="342900" indent="-342900">
              <a:buAutoNum type="arabicPeriod"/>
            </a:pPr>
            <a:r>
              <a:rPr kumimoji="1" lang="en-US" altLang="zh-CN" dirty="0" err="1"/>
              <a:t>removeDyingProviderLocked</a:t>
            </a:r>
            <a:endParaRPr kumimoji="1" lang="en-US" altLang="zh-CN" dirty="0"/>
          </a:p>
          <a:p>
            <a:pPr marL="342900" indent="-342900">
              <a:buAutoNum type="arabicPeriod"/>
            </a:pPr>
            <a:r>
              <a:rPr kumimoji="1" lang="en-US" altLang="zh-CN" dirty="0"/>
              <a:t>if</a:t>
            </a:r>
            <a:r>
              <a:rPr kumimoji="1" lang="zh-CN" altLang="en-US" dirty="0"/>
              <a:t> </a:t>
            </a:r>
            <a:r>
              <a:rPr kumimoji="1" lang="en-US" altLang="zh-CN" dirty="0"/>
              <a:t>(</a:t>
            </a:r>
            <a:r>
              <a:rPr kumimoji="1" lang="en-US" altLang="zh-CN" dirty="0" err="1"/>
              <a:t>stableCount</a:t>
            </a:r>
            <a:r>
              <a:rPr kumimoji="1" lang="zh-CN" altLang="en-US" dirty="0"/>
              <a:t> </a:t>
            </a:r>
            <a:r>
              <a:rPr kumimoji="1" lang="en-US" altLang="zh-CN" dirty="0"/>
              <a:t>&gt;</a:t>
            </a:r>
            <a:r>
              <a:rPr kumimoji="1" lang="zh-CN" altLang="en-US" dirty="0"/>
              <a:t> </a:t>
            </a:r>
            <a:r>
              <a:rPr kumimoji="1" lang="en-US" altLang="zh-CN" dirty="0"/>
              <a:t>0)</a:t>
            </a:r>
            <a:r>
              <a:rPr kumimoji="1" lang="zh-CN" altLang="en-US" dirty="0"/>
              <a:t> </a:t>
            </a:r>
            <a:r>
              <a:rPr kumimoji="1" lang="en-US" altLang="zh-CN" dirty="0" err="1"/>
              <a:t>ProcessRecord.kill</a:t>
            </a:r>
            <a:endParaRPr kumimoji="1" lang="en-US" altLang="zh-CN" dirty="0"/>
          </a:p>
          <a:p>
            <a:pPr marL="342900" indent="-342900">
              <a:buAutoNum type="arabicPeriod"/>
            </a:pPr>
            <a:endParaRPr kumimoji="1" lang="zh-CN" altLang="en-US" dirty="0"/>
          </a:p>
        </p:txBody>
      </p:sp>
    </p:spTree>
    <p:extLst>
      <p:ext uri="{BB962C8B-B14F-4D97-AF65-F5344CB8AC3E}">
        <p14:creationId xmlns:p14="http://schemas.microsoft.com/office/powerpoint/2010/main" val="411533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F934613-B11D-DE45-BA05-FE524DC5B236}"/>
              </a:ext>
            </a:extLst>
          </p:cNvPr>
          <p:cNvSpPr>
            <a:spLocks noGrp="1"/>
          </p:cNvSpPr>
          <p:nvPr>
            <p:ph type="title"/>
          </p:nvPr>
        </p:nvSpPr>
        <p:spPr/>
        <p:txBody>
          <a:bodyPr/>
          <a:lstStyle/>
          <a:p>
            <a:r>
              <a:rPr kumimoji="1" lang="en-US" altLang="zh-CN" dirty="0"/>
              <a:t>Service</a:t>
            </a:r>
            <a:endParaRPr kumimoji="1" lang="zh-CN" altLang="en-US" dirty="0"/>
          </a:p>
        </p:txBody>
      </p:sp>
      <p:sp>
        <p:nvSpPr>
          <p:cNvPr id="5" name="文本占位符 4">
            <a:extLst>
              <a:ext uri="{FF2B5EF4-FFF2-40B4-BE49-F238E27FC236}">
                <a16:creationId xmlns:a16="http://schemas.microsoft.com/office/drawing/2014/main" id="{30C2EADC-5370-0A45-8FA7-1D3D430002E2}"/>
              </a:ext>
            </a:extLst>
          </p:cNvPr>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107836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3AB55-9775-3140-8C58-6F12A04F1132}"/>
              </a:ext>
            </a:extLst>
          </p:cNvPr>
          <p:cNvSpPr>
            <a:spLocks noGrp="1"/>
          </p:cNvSpPr>
          <p:nvPr>
            <p:ph type="title"/>
          </p:nvPr>
        </p:nvSpPr>
        <p:spPr/>
        <p:txBody>
          <a:bodyPr/>
          <a:lstStyle/>
          <a:p>
            <a:r>
              <a:rPr kumimoji="1" lang="en-US" altLang="zh-CN" dirty="0"/>
              <a:t>Service</a:t>
            </a:r>
            <a:r>
              <a:rPr kumimoji="1" lang="zh-CN" altLang="en-US" dirty="0"/>
              <a:t> 简介</a:t>
            </a:r>
          </a:p>
        </p:txBody>
      </p:sp>
      <p:sp>
        <p:nvSpPr>
          <p:cNvPr id="3" name="内容占位符 2">
            <a:extLst>
              <a:ext uri="{FF2B5EF4-FFF2-40B4-BE49-F238E27FC236}">
                <a16:creationId xmlns:a16="http://schemas.microsoft.com/office/drawing/2014/main" id="{CDFCDDF0-F2A0-F34B-8A0C-89C503F0A0C7}"/>
              </a:ext>
            </a:extLst>
          </p:cNvPr>
          <p:cNvSpPr>
            <a:spLocks noGrp="1"/>
          </p:cNvSpPr>
          <p:nvPr>
            <p:ph idx="1"/>
          </p:nvPr>
        </p:nvSpPr>
        <p:spPr/>
        <p:txBody>
          <a:bodyPr>
            <a:normAutofit/>
          </a:bodyPr>
          <a:lstStyle/>
          <a:p>
            <a:r>
              <a:rPr kumimoji="1" lang="zh-CN" altLang="en-US" dirty="0"/>
              <a:t>可以长时间在后台运行而无需界面的组件</a:t>
            </a:r>
            <a:endParaRPr kumimoji="1" lang="en-US" altLang="zh-CN" dirty="0"/>
          </a:p>
          <a:p>
            <a:r>
              <a:rPr kumimoji="1" lang="zh-CN" altLang="en-US" dirty="0"/>
              <a:t>其他组件可以通过绑定 </a:t>
            </a:r>
            <a:r>
              <a:rPr kumimoji="1" lang="en-US" altLang="zh-CN" dirty="0"/>
              <a:t>(</a:t>
            </a:r>
            <a:r>
              <a:rPr kumimoji="1" lang="en-US" altLang="zh-CN" dirty="0" err="1"/>
              <a:t>bindService</a:t>
            </a:r>
            <a:r>
              <a:rPr kumimoji="1" lang="en-US" altLang="zh-CN" dirty="0"/>
              <a:t>)</a:t>
            </a:r>
            <a:r>
              <a:rPr kumimoji="1" lang="zh-CN" altLang="en-US" dirty="0"/>
              <a:t> 获取与其交互的 </a:t>
            </a:r>
            <a:r>
              <a:rPr kumimoji="1" lang="en-US" altLang="zh-CN" dirty="0" err="1"/>
              <a:t>IBinder</a:t>
            </a:r>
            <a:r>
              <a:rPr kumimoji="1" lang="zh-CN" altLang="en-US" dirty="0"/>
              <a:t> 接口</a:t>
            </a:r>
            <a:endParaRPr kumimoji="1" lang="en-US" altLang="zh-CN" dirty="0"/>
          </a:p>
          <a:p>
            <a:r>
              <a:rPr kumimoji="1" lang="zh-CN" altLang="en-US" dirty="0"/>
              <a:t>分类：</a:t>
            </a:r>
            <a:endParaRPr kumimoji="1" lang="en-US" altLang="zh-CN" dirty="0"/>
          </a:p>
          <a:p>
            <a:pPr lvl="1"/>
            <a:r>
              <a:rPr kumimoji="1" lang="zh-CN" altLang="en-US" dirty="0"/>
              <a:t>前台服务</a:t>
            </a:r>
            <a:endParaRPr kumimoji="1" lang="en-US" altLang="zh-CN" dirty="0"/>
          </a:p>
          <a:p>
            <a:pPr lvl="1"/>
            <a:r>
              <a:rPr kumimoji="1" lang="zh-CN" altLang="en-US" dirty="0"/>
              <a:t>后台服务</a:t>
            </a:r>
            <a:endParaRPr kumimoji="1" lang="en-US" altLang="zh-CN" dirty="0"/>
          </a:p>
          <a:p>
            <a:pPr lvl="1"/>
            <a:r>
              <a:rPr kumimoji="1" lang="zh-CN" altLang="en-US" dirty="0"/>
              <a:t>绑定服务</a:t>
            </a:r>
          </a:p>
        </p:txBody>
      </p:sp>
    </p:spTree>
    <p:extLst>
      <p:ext uri="{BB962C8B-B14F-4D97-AF65-F5344CB8AC3E}">
        <p14:creationId xmlns:p14="http://schemas.microsoft.com/office/powerpoint/2010/main" val="3357251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249884A1-6888-114F-917E-244E0F4322E7}"/>
              </a:ext>
            </a:extLst>
          </p:cNvPr>
          <p:cNvSpPr>
            <a:spLocks noGrp="1"/>
          </p:cNvSpPr>
          <p:nvPr>
            <p:ph type="title"/>
          </p:nvPr>
        </p:nvSpPr>
        <p:spPr/>
        <p:txBody>
          <a:bodyPr/>
          <a:lstStyle/>
          <a:p>
            <a:r>
              <a:rPr kumimoji="1" lang="zh-CN" altLang="en-US" dirty="0"/>
              <a:t>启动服务</a:t>
            </a:r>
          </a:p>
        </p:txBody>
      </p:sp>
      <p:pic>
        <p:nvPicPr>
          <p:cNvPr id="14" name="内容占位符 13">
            <a:extLst>
              <a:ext uri="{FF2B5EF4-FFF2-40B4-BE49-F238E27FC236}">
                <a16:creationId xmlns:a16="http://schemas.microsoft.com/office/drawing/2014/main" id="{BE315442-289F-2D47-9676-D7F368ABC72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6735763" y="1105098"/>
            <a:ext cx="4816474" cy="4647804"/>
          </a:xfrm>
        </p:spPr>
      </p:pic>
      <p:sp>
        <p:nvSpPr>
          <p:cNvPr id="12" name="文本占位符 11">
            <a:extLst>
              <a:ext uri="{FF2B5EF4-FFF2-40B4-BE49-F238E27FC236}">
                <a16:creationId xmlns:a16="http://schemas.microsoft.com/office/drawing/2014/main" id="{810DF68F-2D42-D242-9183-B2DC18E08636}"/>
              </a:ext>
            </a:extLst>
          </p:cNvPr>
          <p:cNvSpPr>
            <a:spLocks noGrp="1"/>
          </p:cNvSpPr>
          <p:nvPr>
            <p:ph type="body" sz="half" idx="2"/>
          </p:nvPr>
        </p:nvSpPr>
        <p:spPr/>
        <p:txBody>
          <a:bodyPr/>
          <a:lstStyle/>
          <a:p>
            <a:pPr marL="342900" indent="-342900">
              <a:buFont typeface="+mj-lt"/>
              <a:buAutoNum type="arabicPeriod"/>
            </a:pPr>
            <a:r>
              <a:rPr kumimoji="1" lang="en-US" altLang="zh-CN" dirty="0"/>
              <a:t> </a:t>
            </a:r>
            <a:r>
              <a:rPr kumimoji="1" lang="zh-CN" altLang="en-US" dirty="0"/>
              <a:t>解析 </a:t>
            </a:r>
            <a:r>
              <a:rPr kumimoji="1" lang="en-US" altLang="zh-CN" dirty="0"/>
              <a:t>Intent</a:t>
            </a:r>
            <a:r>
              <a:rPr kumimoji="1" lang="zh-CN" altLang="en-US" dirty="0"/>
              <a:t>，获取服务记录</a:t>
            </a:r>
            <a:endParaRPr kumimoji="1" lang="en-US" altLang="zh-CN" dirty="0"/>
          </a:p>
          <a:p>
            <a:pPr marL="342900" indent="-342900">
              <a:buFont typeface="+mj-lt"/>
              <a:buAutoNum type="arabicPeriod"/>
            </a:pPr>
            <a:r>
              <a:rPr kumimoji="1" lang="zh-CN" altLang="en-US" dirty="0"/>
              <a:t>将启动参数入列</a:t>
            </a:r>
          </a:p>
          <a:p>
            <a:pPr marL="342900" indent="-342900">
              <a:buFont typeface="+mj-lt"/>
              <a:buAutoNum type="arabicPeriod"/>
            </a:pPr>
            <a:r>
              <a:rPr kumimoji="1" lang="zh-CN" altLang="en-US" dirty="0"/>
              <a:t> 拉起进程和服务</a:t>
            </a:r>
            <a:endParaRPr kumimoji="1" lang="en-US" altLang="zh-CN" dirty="0"/>
          </a:p>
          <a:p>
            <a:pPr marL="342900" indent="-342900">
              <a:buFont typeface="+mj-lt"/>
              <a:buAutoNum type="arabicPeriod"/>
            </a:pPr>
            <a:r>
              <a:rPr kumimoji="1" lang="zh-CN" altLang="en-US" dirty="0"/>
              <a:t>调用 </a:t>
            </a:r>
            <a:r>
              <a:rPr kumimoji="1" lang="en-US" altLang="zh-CN" dirty="0" err="1"/>
              <a:t>onCreate</a:t>
            </a:r>
            <a:r>
              <a:rPr kumimoji="1" lang="zh-CN" altLang="en-US" dirty="0"/>
              <a:t> 方法</a:t>
            </a:r>
            <a:endParaRPr kumimoji="1" lang="en-US" altLang="zh-CN" dirty="0"/>
          </a:p>
          <a:p>
            <a:pPr marL="342900" indent="-342900">
              <a:buFont typeface="+mj-lt"/>
              <a:buAutoNum type="arabicPeriod"/>
            </a:pPr>
            <a:r>
              <a:rPr kumimoji="1" lang="zh-CN" altLang="en-US" dirty="0"/>
              <a:t>发送启动参数</a:t>
            </a:r>
            <a:endParaRPr kumimoji="1" lang="en-US" altLang="zh-CN" dirty="0"/>
          </a:p>
          <a:p>
            <a:pPr marL="342900" indent="-342900">
              <a:buFont typeface="+mj-lt"/>
              <a:buAutoNum type="arabicPeriod"/>
            </a:pPr>
            <a:r>
              <a:rPr kumimoji="1" lang="zh-CN" altLang="en-US" dirty="0"/>
              <a:t>调用 </a:t>
            </a:r>
            <a:r>
              <a:rPr kumimoji="1" lang="en-US" altLang="zh-CN" dirty="0" err="1"/>
              <a:t>onStartCommand</a:t>
            </a:r>
            <a:r>
              <a:rPr kumimoji="1" lang="zh-CN" altLang="en-US" dirty="0"/>
              <a:t> 方法</a:t>
            </a:r>
          </a:p>
        </p:txBody>
      </p:sp>
    </p:spTree>
    <p:extLst>
      <p:ext uri="{BB962C8B-B14F-4D97-AF65-F5344CB8AC3E}">
        <p14:creationId xmlns:p14="http://schemas.microsoft.com/office/powerpoint/2010/main" val="82634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60E64609-3069-3349-874A-F5CEA4A862FD}"/>
              </a:ext>
            </a:extLst>
          </p:cNvPr>
          <p:cNvSpPr>
            <a:spLocks noGrp="1"/>
          </p:cNvSpPr>
          <p:nvPr>
            <p:ph type="title"/>
          </p:nvPr>
        </p:nvSpPr>
        <p:spPr/>
        <p:txBody>
          <a:bodyPr/>
          <a:lstStyle/>
          <a:p>
            <a:r>
              <a:rPr kumimoji="1" lang="zh-CN" altLang="en-US" dirty="0"/>
              <a:t>绑定服务</a:t>
            </a:r>
          </a:p>
        </p:txBody>
      </p:sp>
      <p:pic>
        <p:nvPicPr>
          <p:cNvPr id="14" name="内容占位符 13">
            <a:extLst>
              <a:ext uri="{FF2B5EF4-FFF2-40B4-BE49-F238E27FC236}">
                <a16:creationId xmlns:a16="http://schemas.microsoft.com/office/drawing/2014/main" id="{EE9FE5BE-513E-EF48-909B-BCE2E2F6EC3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35763" y="1775309"/>
            <a:ext cx="4816475" cy="3307382"/>
          </a:xfrm>
        </p:spPr>
      </p:pic>
      <p:sp>
        <p:nvSpPr>
          <p:cNvPr id="12" name="文本占位符 11">
            <a:extLst>
              <a:ext uri="{FF2B5EF4-FFF2-40B4-BE49-F238E27FC236}">
                <a16:creationId xmlns:a16="http://schemas.microsoft.com/office/drawing/2014/main" id="{FE76E6D1-9E49-F64D-B148-FED9B89E287B}"/>
              </a:ext>
            </a:extLst>
          </p:cNvPr>
          <p:cNvSpPr>
            <a:spLocks noGrp="1"/>
          </p:cNvSpPr>
          <p:nvPr>
            <p:ph type="body" sz="half" idx="2"/>
          </p:nvPr>
        </p:nvSpPr>
        <p:spPr/>
        <p:txBody>
          <a:bodyPr/>
          <a:lstStyle/>
          <a:p>
            <a:pPr marL="342900" indent="-342900">
              <a:buAutoNum type="arabicPeriod"/>
            </a:pPr>
            <a:r>
              <a:rPr kumimoji="1" lang="zh-CN" altLang="en-US" dirty="0"/>
              <a:t>获取 </a:t>
            </a:r>
            <a:r>
              <a:rPr kumimoji="1" lang="en-US" altLang="zh-CN" dirty="0" err="1"/>
              <a:t>ServiceDispatcher</a:t>
            </a:r>
            <a:endParaRPr kumimoji="1" lang="en-US" altLang="zh-CN" dirty="0"/>
          </a:p>
          <a:p>
            <a:pPr marL="342900" indent="-342900">
              <a:buAutoNum type="arabicPeriod"/>
            </a:pPr>
            <a:r>
              <a:rPr kumimoji="1" lang="en-US" altLang="zh-CN" dirty="0"/>
              <a:t> </a:t>
            </a:r>
            <a:r>
              <a:rPr kumimoji="1" lang="zh-CN" altLang="en-US" dirty="0"/>
              <a:t>拉起进程和服务</a:t>
            </a:r>
            <a:endParaRPr kumimoji="1" lang="en-US" altLang="zh-CN" dirty="0"/>
          </a:p>
          <a:p>
            <a:pPr marL="342900" indent="-342900">
              <a:buAutoNum type="arabicPeriod"/>
            </a:pPr>
            <a:r>
              <a:rPr kumimoji="1" lang="zh-CN" altLang="en-US" dirty="0"/>
              <a:t>在 </a:t>
            </a:r>
            <a:r>
              <a:rPr kumimoji="1" lang="en-US" altLang="zh-CN" dirty="0"/>
              <a:t>AMS</a:t>
            </a:r>
            <a:r>
              <a:rPr kumimoji="1" lang="zh-CN" altLang="en-US" dirty="0"/>
              <a:t> 和服务端注册绑定</a:t>
            </a:r>
            <a:endParaRPr kumimoji="1" lang="en-US" altLang="zh-CN" dirty="0"/>
          </a:p>
          <a:p>
            <a:pPr marL="342900" indent="-342900">
              <a:buAutoNum type="arabicPeriod"/>
            </a:pPr>
            <a:r>
              <a:rPr kumimoji="1" lang="zh-CN" altLang="en-US" dirty="0"/>
              <a:t>调用 </a:t>
            </a:r>
            <a:r>
              <a:rPr kumimoji="1" lang="en-US" altLang="zh-CN" dirty="0" err="1"/>
              <a:t>onBind</a:t>
            </a:r>
            <a:r>
              <a:rPr kumimoji="1" lang="zh-CN" altLang="en-US" dirty="0"/>
              <a:t> 方法</a:t>
            </a:r>
            <a:endParaRPr kumimoji="1" lang="en-US" altLang="zh-CN" dirty="0"/>
          </a:p>
          <a:p>
            <a:pPr marL="342900" indent="-342900">
              <a:buAutoNum type="arabicPeriod"/>
            </a:pPr>
            <a:r>
              <a:rPr kumimoji="1" lang="zh-CN" altLang="en-US" dirty="0"/>
              <a:t>在客户端注册绑定</a:t>
            </a:r>
            <a:endParaRPr kumimoji="1" lang="en-US" altLang="zh-CN" dirty="0"/>
          </a:p>
          <a:p>
            <a:pPr marL="342900" indent="-342900">
              <a:buAutoNum type="arabicPeriod"/>
            </a:pPr>
            <a:r>
              <a:rPr kumimoji="1" lang="zh-CN" altLang="en-US" dirty="0"/>
              <a:t>回调 </a:t>
            </a:r>
            <a:r>
              <a:rPr kumimoji="1" lang="en-US" altLang="zh-CN" dirty="0" err="1"/>
              <a:t>ServiceConnection</a:t>
            </a:r>
            <a:r>
              <a:rPr kumimoji="1" lang="zh-CN" altLang="en-US" dirty="0"/>
              <a:t> 接口</a:t>
            </a:r>
          </a:p>
        </p:txBody>
      </p:sp>
    </p:spTree>
    <p:extLst>
      <p:ext uri="{BB962C8B-B14F-4D97-AF65-F5344CB8AC3E}">
        <p14:creationId xmlns:p14="http://schemas.microsoft.com/office/powerpoint/2010/main" val="208170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BF2B8A3F-5E9E-0D42-BA36-E577906438AE}"/>
              </a:ext>
            </a:extLst>
          </p:cNvPr>
          <p:cNvSpPr>
            <a:spLocks noGrp="1"/>
          </p:cNvSpPr>
          <p:nvPr>
            <p:ph type="title"/>
          </p:nvPr>
        </p:nvSpPr>
        <p:spPr/>
        <p:txBody>
          <a:bodyPr/>
          <a:lstStyle/>
          <a:p>
            <a:r>
              <a:rPr kumimoji="1" lang="zh-CN" altLang="en-US" dirty="0"/>
              <a:t>停止服务</a:t>
            </a:r>
          </a:p>
        </p:txBody>
      </p:sp>
      <p:pic>
        <p:nvPicPr>
          <p:cNvPr id="14" name="内容占位符 13">
            <a:extLst>
              <a:ext uri="{FF2B5EF4-FFF2-40B4-BE49-F238E27FC236}">
                <a16:creationId xmlns:a16="http://schemas.microsoft.com/office/drawing/2014/main" id="{22EB5A9E-788F-8B41-8AC2-F1D345C653C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35763" y="2054232"/>
            <a:ext cx="4816475" cy="2749537"/>
          </a:xfrm>
        </p:spPr>
      </p:pic>
      <p:sp>
        <p:nvSpPr>
          <p:cNvPr id="12" name="文本占位符 11">
            <a:extLst>
              <a:ext uri="{FF2B5EF4-FFF2-40B4-BE49-F238E27FC236}">
                <a16:creationId xmlns:a16="http://schemas.microsoft.com/office/drawing/2014/main" id="{45610843-616A-6F4E-844C-3F55B4663D9D}"/>
              </a:ext>
            </a:extLst>
          </p:cNvPr>
          <p:cNvSpPr>
            <a:spLocks noGrp="1"/>
          </p:cNvSpPr>
          <p:nvPr>
            <p:ph type="body" sz="half" idx="2"/>
          </p:nvPr>
        </p:nvSpPr>
        <p:spPr/>
        <p:txBody>
          <a:bodyPr/>
          <a:lstStyle/>
          <a:p>
            <a:pPr marL="342900" indent="-342900">
              <a:buAutoNum type="arabicPeriod"/>
            </a:pPr>
            <a:r>
              <a:rPr kumimoji="1" lang="zh-CN" altLang="en-US" dirty="0"/>
              <a:t>检查服务是否还在使用</a:t>
            </a:r>
            <a:endParaRPr kumimoji="1" lang="en-US" altLang="zh-CN" dirty="0"/>
          </a:p>
          <a:p>
            <a:pPr marL="342900" indent="-342900">
              <a:buAutoNum type="arabicPeriod"/>
            </a:pPr>
            <a:r>
              <a:rPr kumimoji="1" lang="zh-CN" altLang="en-US" dirty="0"/>
              <a:t>销毁服务记录</a:t>
            </a:r>
            <a:endParaRPr kumimoji="1" lang="en-US" altLang="zh-CN" dirty="0"/>
          </a:p>
          <a:p>
            <a:pPr marL="342900" indent="-342900">
              <a:buAutoNum type="arabicPeriod"/>
            </a:pPr>
            <a:r>
              <a:rPr kumimoji="1" lang="zh-CN" altLang="en-US" dirty="0"/>
              <a:t>回调 </a:t>
            </a:r>
            <a:r>
              <a:rPr kumimoji="1" lang="en-US" altLang="zh-CN" dirty="0" err="1"/>
              <a:t>onDestroy</a:t>
            </a:r>
            <a:endParaRPr kumimoji="1" lang="en-US" altLang="zh-CN" dirty="0"/>
          </a:p>
          <a:p>
            <a:pPr marL="342900" indent="-342900">
              <a:buAutoNum type="arabicPeriod"/>
            </a:pPr>
            <a:r>
              <a:rPr kumimoji="1" lang="zh-CN" altLang="en-US" dirty="0"/>
              <a:t>清除引用</a:t>
            </a:r>
          </a:p>
        </p:txBody>
      </p:sp>
    </p:spTree>
    <p:extLst>
      <p:ext uri="{BB962C8B-B14F-4D97-AF65-F5344CB8AC3E}">
        <p14:creationId xmlns:p14="http://schemas.microsoft.com/office/powerpoint/2010/main" val="2609833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6E64D518-1286-7143-81AD-34FCF585F419}"/>
              </a:ext>
            </a:extLst>
          </p:cNvPr>
          <p:cNvSpPr>
            <a:spLocks noGrp="1"/>
          </p:cNvSpPr>
          <p:nvPr>
            <p:ph type="title"/>
          </p:nvPr>
        </p:nvSpPr>
        <p:spPr/>
        <p:txBody>
          <a:bodyPr/>
          <a:lstStyle/>
          <a:p>
            <a:r>
              <a:rPr kumimoji="1" lang="zh-CN" altLang="en-US" dirty="0"/>
              <a:t>解绑服务</a:t>
            </a:r>
          </a:p>
        </p:txBody>
      </p:sp>
      <p:pic>
        <p:nvPicPr>
          <p:cNvPr id="14" name="内容占位符 13">
            <a:extLst>
              <a:ext uri="{FF2B5EF4-FFF2-40B4-BE49-F238E27FC236}">
                <a16:creationId xmlns:a16="http://schemas.microsoft.com/office/drawing/2014/main" id="{5DA2A2D0-BAE1-3749-AAE7-428EDEAA41D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p:blipFill>
        <p:spPr>
          <a:xfrm>
            <a:off x="6735763" y="2200507"/>
            <a:ext cx="4816475" cy="2456987"/>
          </a:xfrm>
        </p:spPr>
      </p:pic>
      <p:sp>
        <p:nvSpPr>
          <p:cNvPr id="12" name="文本占位符 11">
            <a:extLst>
              <a:ext uri="{FF2B5EF4-FFF2-40B4-BE49-F238E27FC236}">
                <a16:creationId xmlns:a16="http://schemas.microsoft.com/office/drawing/2014/main" id="{DB2B7593-A3A2-C04B-A5C9-0529FE040F09}"/>
              </a:ext>
            </a:extLst>
          </p:cNvPr>
          <p:cNvSpPr>
            <a:spLocks noGrp="1"/>
          </p:cNvSpPr>
          <p:nvPr>
            <p:ph type="body" sz="half" idx="2"/>
          </p:nvPr>
        </p:nvSpPr>
        <p:spPr/>
        <p:txBody>
          <a:bodyPr/>
          <a:lstStyle/>
          <a:p>
            <a:pPr marL="342900" indent="-342900">
              <a:buAutoNum type="arabicPeriod"/>
            </a:pPr>
            <a:r>
              <a:rPr kumimoji="1" lang="zh-CN" altLang="en-US" dirty="0"/>
              <a:t>销毁连接记录</a:t>
            </a:r>
            <a:endParaRPr kumimoji="1" lang="en-US" altLang="zh-CN" dirty="0"/>
          </a:p>
          <a:p>
            <a:pPr marL="342900" indent="-342900">
              <a:buAutoNum type="arabicPeriod"/>
            </a:pPr>
            <a:r>
              <a:rPr kumimoji="1" lang="zh-CN" altLang="en-US" dirty="0"/>
              <a:t>回调 </a:t>
            </a:r>
            <a:r>
              <a:rPr kumimoji="1" lang="en-US" altLang="zh-CN" dirty="0" err="1"/>
              <a:t>onUnbind</a:t>
            </a:r>
            <a:endParaRPr kumimoji="1" lang="en-US" altLang="zh-CN" dirty="0"/>
          </a:p>
          <a:p>
            <a:pPr marL="342900" indent="-342900">
              <a:buAutoNum type="arabicPeriod"/>
            </a:pPr>
            <a:r>
              <a:rPr kumimoji="1" lang="zh-CN" altLang="en-US" dirty="0"/>
              <a:t>停止未使用的服务</a:t>
            </a:r>
          </a:p>
        </p:txBody>
      </p:sp>
    </p:spTree>
    <p:extLst>
      <p:ext uri="{BB962C8B-B14F-4D97-AF65-F5344CB8AC3E}">
        <p14:creationId xmlns:p14="http://schemas.microsoft.com/office/powerpoint/2010/main" val="982810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AAAC4-0E34-4243-9971-4C0F275654CC}"/>
              </a:ext>
            </a:extLst>
          </p:cNvPr>
          <p:cNvSpPr>
            <a:spLocks noGrp="1"/>
          </p:cNvSpPr>
          <p:nvPr>
            <p:ph type="title"/>
          </p:nvPr>
        </p:nvSpPr>
        <p:spPr/>
        <p:txBody>
          <a:bodyPr/>
          <a:lstStyle/>
          <a:p>
            <a:r>
              <a:rPr kumimoji="1" lang="en-US" altLang="zh-CN" dirty="0"/>
              <a:t>Service</a:t>
            </a:r>
            <a:r>
              <a:rPr kumimoji="1" lang="zh-CN" altLang="en-US" dirty="0"/>
              <a:t> 进程被杀重启</a:t>
            </a:r>
          </a:p>
        </p:txBody>
      </p:sp>
      <p:sp>
        <p:nvSpPr>
          <p:cNvPr id="4" name="文本占位符 3">
            <a:extLst>
              <a:ext uri="{FF2B5EF4-FFF2-40B4-BE49-F238E27FC236}">
                <a16:creationId xmlns:a16="http://schemas.microsoft.com/office/drawing/2014/main" id="{BD64324B-3328-644A-BEAE-47571FC1B332}"/>
              </a:ext>
            </a:extLst>
          </p:cNvPr>
          <p:cNvSpPr>
            <a:spLocks noGrp="1"/>
          </p:cNvSpPr>
          <p:nvPr>
            <p:ph sz="half" idx="1"/>
          </p:nvPr>
        </p:nvSpPr>
        <p:spPr/>
        <p:txBody>
          <a:bodyPr/>
          <a:lstStyle/>
          <a:p>
            <a:pPr marL="342900" indent="-342900">
              <a:buAutoNum type="arabicPeriod"/>
            </a:pPr>
            <a:r>
              <a:rPr kumimoji="1" lang="zh-CN" altLang="en-US" dirty="0"/>
              <a:t>触发 </a:t>
            </a:r>
            <a:r>
              <a:rPr kumimoji="1" lang="en-US" altLang="zh-CN" dirty="0" err="1"/>
              <a:t>AppDeathRecipient</a:t>
            </a:r>
            <a:endParaRPr kumimoji="1" lang="en-US" altLang="zh-CN" dirty="0"/>
          </a:p>
          <a:p>
            <a:pPr marL="342900" indent="-342900">
              <a:buAutoNum type="arabicPeriod"/>
            </a:pPr>
            <a:r>
              <a:rPr kumimoji="1" lang="zh-CN" altLang="en-US" dirty="0"/>
              <a:t>更新服务记录</a:t>
            </a:r>
            <a:endParaRPr kumimoji="1" lang="en-US" altLang="zh-CN" dirty="0"/>
          </a:p>
          <a:p>
            <a:pPr marL="342900" indent="-342900">
              <a:buAutoNum type="arabicPeriod"/>
            </a:pPr>
            <a:r>
              <a:rPr kumimoji="1" lang="en-US" altLang="zh-CN" dirty="0"/>
              <a:t> </a:t>
            </a:r>
            <a:r>
              <a:rPr kumimoji="1" lang="zh-CN" altLang="en-US" dirty="0"/>
              <a:t>检查服务是否需要重启</a:t>
            </a:r>
            <a:endParaRPr kumimoji="1" lang="en-US" altLang="zh-CN" dirty="0"/>
          </a:p>
          <a:p>
            <a:pPr marL="342900" indent="-342900">
              <a:buAutoNum type="arabicPeriod"/>
            </a:pPr>
            <a:r>
              <a:rPr kumimoji="1" lang="zh-CN" altLang="en-US" dirty="0"/>
              <a:t>拉起服务</a:t>
            </a:r>
          </a:p>
        </p:txBody>
      </p:sp>
      <p:pic>
        <p:nvPicPr>
          <p:cNvPr id="7" name="内容占位符 6">
            <a:extLst>
              <a:ext uri="{FF2B5EF4-FFF2-40B4-BE49-F238E27FC236}">
                <a16:creationId xmlns:a16="http://schemas.microsoft.com/office/drawing/2014/main" id="{41BC93B3-505C-1C40-89D6-784BF32736D3}"/>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rcRect/>
          <a:stretch/>
        </p:blipFill>
        <p:spPr>
          <a:xfrm>
            <a:off x="6718938" y="2853606"/>
            <a:ext cx="3510274" cy="2671613"/>
          </a:xfrm>
        </p:spPr>
      </p:pic>
    </p:spTree>
    <p:extLst>
      <p:ext uri="{BB962C8B-B14F-4D97-AF65-F5344CB8AC3E}">
        <p14:creationId xmlns:p14="http://schemas.microsoft.com/office/powerpoint/2010/main" val="347456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367E7D-CDD5-7B4D-852F-999DEBB3E8F0}"/>
              </a:ext>
            </a:extLst>
          </p:cNvPr>
          <p:cNvSpPr>
            <a:spLocks noGrp="1"/>
          </p:cNvSpPr>
          <p:nvPr>
            <p:ph type="title"/>
          </p:nvPr>
        </p:nvSpPr>
        <p:spPr/>
        <p:txBody>
          <a:bodyPr/>
          <a:lstStyle/>
          <a:p>
            <a:r>
              <a:rPr kumimoji="1" lang="en-US" altLang="zh-CN" dirty="0"/>
              <a:t>Android</a:t>
            </a:r>
            <a:r>
              <a:rPr kumimoji="1" lang="zh-CN" altLang="en-US" dirty="0"/>
              <a:t> 进程与组件</a:t>
            </a:r>
          </a:p>
        </p:txBody>
      </p:sp>
      <p:sp>
        <p:nvSpPr>
          <p:cNvPr id="5" name="内容占位符 4">
            <a:extLst>
              <a:ext uri="{FF2B5EF4-FFF2-40B4-BE49-F238E27FC236}">
                <a16:creationId xmlns:a16="http://schemas.microsoft.com/office/drawing/2014/main" id="{39400598-BE9B-B74F-B035-90791BD93D8A}"/>
              </a:ext>
            </a:extLst>
          </p:cNvPr>
          <p:cNvSpPr>
            <a:spLocks noGrp="1"/>
          </p:cNvSpPr>
          <p:nvPr>
            <p:ph sz="half" idx="1"/>
          </p:nvPr>
        </p:nvSpPr>
        <p:spPr/>
        <p:txBody>
          <a:bodyPr/>
          <a:lstStyle/>
          <a:p>
            <a:r>
              <a:rPr kumimoji="1" lang="zh-CN" altLang="en-US" dirty="0"/>
              <a:t>进程对应用是“透明”的</a:t>
            </a:r>
            <a:endParaRPr kumimoji="1" lang="en-US" altLang="zh-CN" dirty="0"/>
          </a:p>
          <a:p>
            <a:pPr lvl="1"/>
            <a:r>
              <a:rPr kumimoji="1" lang="zh-CN" altLang="en-US" dirty="0"/>
              <a:t>开发者只需启停、使用组件，无需管理进程</a:t>
            </a:r>
            <a:endParaRPr kumimoji="1" lang="en-US" altLang="zh-CN" dirty="0"/>
          </a:p>
          <a:p>
            <a:pPr lvl="1"/>
            <a:r>
              <a:rPr kumimoji="1" lang="en-US" altLang="zh-CN" dirty="0"/>
              <a:t>Binder</a:t>
            </a:r>
            <a:r>
              <a:rPr kumimoji="1" lang="zh-CN" altLang="en-US" dirty="0"/>
              <a:t> 机制提供远程方法调用</a:t>
            </a:r>
            <a:endParaRPr kumimoji="1" lang="en-US" altLang="zh-CN" dirty="0"/>
          </a:p>
          <a:p>
            <a:pPr lvl="1"/>
            <a:r>
              <a:rPr kumimoji="1" lang="zh-CN" altLang="en-US" dirty="0"/>
              <a:t>系统启动和管理用于运行组件的进程</a:t>
            </a:r>
            <a:endParaRPr kumimoji="1" lang="en-US" altLang="zh-CN" dirty="0"/>
          </a:p>
          <a:p>
            <a:pPr lvl="1"/>
            <a:r>
              <a:rPr kumimoji="1" lang="zh-CN" altLang="en-US" dirty="0"/>
              <a:t>组件的活动状态决定进程重要性</a:t>
            </a:r>
            <a:endParaRPr kumimoji="1" lang="en-US" altLang="zh-CN" dirty="0"/>
          </a:p>
          <a:p>
            <a:pPr lvl="1"/>
            <a:r>
              <a:rPr kumimoji="1" lang="en-US" altLang="zh-CN" dirty="0"/>
              <a:t>LMK</a:t>
            </a:r>
            <a:r>
              <a:rPr kumimoji="1" lang="zh-CN" altLang="en-US" dirty="0"/>
              <a:t> 根据重要性杀死进程释放内存</a:t>
            </a:r>
            <a:endParaRPr kumimoji="1" lang="en-US" altLang="zh-CN" dirty="0"/>
          </a:p>
        </p:txBody>
      </p:sp>
      <p:sp>
        <p:nvSpPr>
          <p:cNvPr id="6" name="内容占位符 5">
            <a:extLst>
              <a:ext uri="{FF2B5EF4-FFF2-40B4-BE49-F238E27FC236}">
                <a16:creationId xmlns:a16="http://schemas.microsoft.com/office/drawing/2014/main" id="{E5216846-9024-4D46-B7AB-A49E5FF7497F}"/>
              </a:ext>
            </a:extLst>
          </p:cNvPr>
          <p:cNvSpPr>
            <a:spLocks noGrp="1"/>
          </p:cNvSpPr>
          <p:nvPr>
            <p:ph sz="half" idx="2"/>
          </p:nvPr>
        </p:nvSpPr>
        <p:spPr/>
        <p:txBody>
          <a:bodyPr/>
          <a:lstStyle/>
          <a:p>
            <a:r>
              <a:rPr kumimoji="1" lang="zh-CN" altLang="en-US" dirty="0"/>
              <a:t>进程重要性</a:t>
            </a:r>
            <a:endParaRPr kumimoji="1" lang="en-US" altLang="zh-CN" dirty="0"/>
          </a:p>
          <a:p>
            <a:pPr lvl="1"/>
            <a:r>
              <a:rPr kumimoji="1" lang="zh-CN" altLang="en-US" dirty="0"/>
              <a:t>前台进程</a:t>
            </a:r>
            <a:endParaRPr kumimoji="1" lang="en-US" altLang="zh-CN" dirty="0"/>
          </a:p>
          <a:p>
            <a:pPr lvl="1"/>
            <a:r>
              <a:rPr kumimoji="1" lang="zh-CN" altLang="en-US" dirty="0"/>
              <a:t>可见进程</a:t>
            </a:r>
            <a:endParaRPr kumimoji="1" lang="en-US" altLang="zh-CN" dirty="0"/>
          </a:p>
          <a:p>
            <a:pPr lvl="1"/>
            <a:r>
              <a:rPr kumimoji="1" lang="zh-CN" altLang="en-US" dirty="0"/>
              <a:t>服务进程</a:t>
            </a:r>
            <a:endParaRPr kumimoji="1" lang="en-US" altLang="zh-CN" dirty="0"/>
          </a:p>
          <a:p>
            <a:pPr lvl="1"/>
            <a:r>
              <a:rPr kumimoji="1" lang="zh-CN" altLang="en-US" dirty="0"/>
              <a:t>缓存进程</a:t>
            </a:r>
          </a:p>
        </p:txBody>
      </p:sp>
    </p:spTree>
    <p:extLst>
      <p:ext uri="{BB962C8B-B14F-4D97-AF65-F5344CB8AC3E}">
        <p14:creationId xmlns:p14="http://schemas.microsoft.com/office/powerpoint/2010/main" val="246799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2AB0DF-40D8-184F-BD1C-A3949512605D}"/>
              </a:ext>
            </a:extLst>
          </p:cNvPr>
          <p:cNvSpPr>
            <a:spLocks noGrp="1"/>
          </p:cNvSpPr>
          <p:nvPr>
            <p:ph type="title"/>
          </p:nvPr>
        </p:nvSpPr>
        <p:spPr/>
        <p:txBody>
          <a:bodyPr/>
          <a:lstStyle/>
          <a:p>
            <a:r>
              <a:rPr kumimoji="1" lang="zh-CN" altLang="en-US" dirty="0"/>
              <a:t>应用运行上下文：</a:t>
            </a:r>
            <a:r>
              <a:rPr kumimoji="1" lang="en-US" altLang="zh-CN" dirty="0"/>
              <a:t>Context</a:t>
            </a:r>
            <a:endParaRPr kumimoji="1" lang="zh-CN" altLang="en-US" dirty="0"/>
          </a:p>
        </p:txBody>
      </p:sp>
      <p:pic>
        <p:nvPicPr>
          <p:cNvPr id="7" name="内容占位符 6">
            <a:extLst>
              <a:ext uri="{FF2B5EF4-FFF2-40B4-BE49-F238E27FC236}">
                <a16:creationId xmlns:a16="http://schemas.microsoft.com/office/drawing/2014/main" id="{739FD45A-DA99-6F46-AA2C-69BC3DC12734}"/>
              </a:ext>
            </a:extLst>
          </p:cNvPr>
          <p:cNvPicPr>
            <a:picLocks noGrp="1" noChangeAspect="1"/>
          </p:cNvPicPr>
          <p:nvPr>
            <p:ph sz="half" idx="1"/>
          </p:nvPr>
        </p:nvPicPr>
        <p:blipFill>
          <a:blip r:embed="rId3"/>
          <a:stretch>
            <a:fillRect/>
          </a:stretch>
        </p:blipFill>
        <p:spPr>
          <a:xfrm>
            <a:off x="1836784" y="2638425"/>
            <a:ext cx="3760695" cy="3101975"/>
          </a:xfrm>
          <a:prstGeom prst="rect">
            <a:avLst/>
          </a:prstGeom>
          <a:noFill/>
          <a:ln>
            <a:noFill/>
          </a:ln>
        </p:spPr>
      </p:pic>
      <p:sp>
        <p:nvSpPr>
          <p:cNvPr id="5" name="内容占位符 4">
            <a:extLst>
              <a:ext uri="{FF2B5EF4-FFF2-40B4-BE49-F238E27FC236}">
                <a16:creationId xmlns:a16="http://schemas.microsoft.com/office/drawing/2014/main" id="{0BF7FF26-01C9-DA4C-8B5D-A03A8BE720DE}"/>
              </a:ext>
            </a:extLst>
          </p:cNvPr>
          <p:cNvSpPr>
            <a:spLocks noGrp="1"/>
          </p:cNvSpPr>
          <p:nvPr>
            <p:ph sz="half" idx="2"/>
          </p:nvPr>
        </p:nvSpPr>
        <p:spPr/>
        <p:txBody>
          <a:bodyPr/>
          <a:lstStyle/>
          <a:p>
            <a:r>
              <a:rPr kumimoji="1" lang="zh-CN" altLang="en-US" dirty="0"/>
              <a:t>提供了关于应用环境全局信息的接口</a:t>
            </a:r>
            <a:endParaRPr kumimoji="1" lang="en-US" altLang="zh-CN" dirty="0"/>
          </a:p>
          <a:p>
            <a:r>
              <a:rPr kumimoji="1" lang="zh-CN" altLang="en-US" dirty="0"/>
              <a:t>允许访问应用资源和类型</a:t>
            </a:r>
            <a:endParaRPr kumimoji="1" lang="en-US" altLang="zh-CN" dirty="0"/>
          </a:p>
          <a:p>
            <a:r>
              <a:rPr kumimoji="1" lang="zh-CN" altLang="en-US" dirty="0"/>
              <a:t>允许操作应用组件，如启动 </a:t>
            </a:r>
            <a:r>
              <a:rPr kumimoji="1" lang="en-US" altLang="zh-CN" dirty="0"/>
              <a:t>Activity</a:t>
            </a:r>
            <a:r>
              <a:rPr kumimoji="1" lang="zh-CN" altLang="en-US" dirty="0"/>
              <a:t>， </a:t>
            </a:r>
            <a:r>
              <a:rPr kumimoji="1" lang="en-US" altLang="zh-CN" dirty="0"/>
              <a:t>Service</a:t>
            </a:r>
            <a:r>
              <a:rPr kumimoji="1" lang="zh-CN" altLang="en-US" dirty="0"/>
              <a:t>，注册发送广播等。</a:t>
            </a:r>
          </a:p>
        </p:txBody>
      </p:sp>
    </p:spTree>
    <p:extLst>
      <p:ext uri="{BB962C8B-B14F-4D97-AF65-F5344CB8AC3E}">
        <p14:creationId xmlns:p14="http://schemas.microsoft.com/office/powerpoint/2010/main" val="212457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23C00E-4704-0E47-A481-D1574AC184A4}"/>
              </a:ext>
            </a:extLst>
          </p:cNvPr>
          <p:cNvSpPr>
            <a:spLocks noGrp="1"/>
          </p:cNvSpPr>
          <p:nvPr>
            <p:ph type="title"/>
          </p:nvPr>
        </p:nvSpPr>
        <p:spPr/>
        <p:txBody>
          <a:bodyPr/>
          <a:lstStyle/>
          <a:p>
            <a:r>
              <a:rPr kumimoji="1" lang="en-US" altLang="zh-CN" dirty="0"/>
              <a:t>Android</a:t>
            </a:r>
            <a:r>
              <a:rPr kumimoji="1" lang="zh-CN" altLang="en-US" dirty="0"/>
              <a:t> 主线程：</a:t>
            </a:r>
            <a:r>
              <a:rPr kumimoji="1" lang="en-US" altLang="zh-CN" dirty="0"/>
              <a:t>Activity</a:t>
            </a:r>
            <a:r>
              <a:rPr kumimoji="1" lang="zh-CN" altLang="en-US" dirty="0"/>
              <a:t> </a:t>
            </a:r>
            <a:r>
              <a:rPr kumimoji="1" lang="en-US" altLang="zh-CN" dirty="0"/>
              <a:t>Thread</a:t>
            </a:r>
            <a:endParaRPr kumimoji="1" lang="zh-CN" altLang="en-US" dirty="0"/>
          </a:p>
        </p:txBody>
      </p:sp>
      <p:sp>
        <p:nvSpPr>
          <p:cNvPr id="3" name="内容占位符 2">
            <a:extLst>
              <a:ext uri="{FF2B5EF4-FFF2-40B4-BE49-F238E27FC236}">
                <a16:creationId xmlns:a16="http://schemas.microsoft.com/office/drawing/2014/main" id="{E3B2CEBF-86FD-1A46-BE60-E330C0C902B1}"/>
              </a:ext>
            </a:extLst>
          </p:cNvPr>
          <p:cNvSpPr>
            <a:spLocks noGrp="1"/>
          </p:cNvSpPr>
          <p:nvPr>
            <p:ph sz="half" idx="1"/>
          </p:nvPr>
        </p:nvSpPr>
        <p:spPr/>
        <p:txBody>
          <a:bodyPr/>
          <a:lstStyle/>
          <a:p>
            <a:r>
              <a:rPr kumimoji="1" lang="zh-CN" altLang="en-US" dirty="0"/>
              <a:t>主线程的功能</a:t>
            </a:r>
            <a:endParaRPr kumimoji="1" lang="en-US" altLang="zh-CN" dirty="0"/>
          </a:p>
          <a:p>
            <a:pPr lvl="1"/>
            <a:r>
              <a:rPr kumimoji="1" lang="zh-CN" altLang="en-US" dirty="0"/>
              <a:t>绘制 </a:t>
            </a:r>
            <a:r>
              <a:rPr kumimoji="1" lang="en-US" altLang="zh-CN" dirty="0"/>
              <a:t>UI</a:t>
            </a:r>
          </a:p>
          <a:p>
            <a:pPr lvl="1"/>
            <a:r>
              <a:rPr kumimoji="1" lang="zh-CN" altLang="en-US" dirty="0"/>
              <a:t>处理用户交互</a:t>
            </a:r>
            <a:endParaRPr kumimoji="1" lang="en-US" altLang="zh-CN" dirty="0"/>
          </a:p>
          <a:p>
            <a:pPr lvl="1"/>
            <a:r>
              <a:rPr kumimoji="1" lang="zh-CN" altLang="en-US" dirty="0"/>
              <a:t>处理生命周期事件</a:t>
            </a:r>
            <a:endParaRPr kumimoji="1" lang="en-US" altLang="zh-CN" dirty="0"/>
          </a:p>
        </p:txBody>
      </p:sp>
      <p:sp>
        <p:nvSpPr>
          <p:cNvPr id="4" name="内容占位符 3">
            <a:extLst>
              <a:ext uri="{FF2B5EF4-FFF2-40B4-BE49-F238E27FC236}">
                <a16:creationId xmlns:a16="http://schemas.microsoft.com/office/drawing/2014/main" id="{E4FEFAED-2DD0-DB40-B368-AEC96AD0595B}"/>
              </a:ext>
            </a:extLst>
          </p:cNvPr>
          <p:cNvSpPr>
            <a:spLocks noGrp="1"/>
          </p:cNvSpPr>
          <p:nvPr>
            <p:ph sz="half" idx="2"/>
          </p:nvPr>
        </p:nvSpPr>
        <p:spPr/>
        <p:txBody>
          <a:bodyPr/>
          <a:lstStyle/>
          <a:p>
            <a:r>
              <a:rPr kumimoji="1" lang="en-US" altLang="zh-CN" dirty="0" err="1"/>
              <a:t>ActivityThread</a:t>
            </a:r>
            <a:endParaRPr kumimoji="1" lang="en-US" altLang="zh-CN" dirty="0"/>
          </a:p>
          <a:p>
            <a:pPr lvl="1"/>
            <a:r>
              <a:rPr kumimoji="1" lang="zh-CN" altLang="en-US" dirty="0"/>
              <a:t>不是 </a:t>
            </a:r>
            <a:r>
              <a:rPr kumimoji="1" lang="en-US" altLang="zh-CN" dirty="0"/>
              <a:t>Thread</a:t>
            </a:r>
          </a:p>
          <a:p>
            <a:pPr lvl="1"/>
            <a:r>
              <a:rPr kumimoji="1" lang="zh-CN" altLang="en-US" dirty="0"/>
              <a:t>是主线程的初始类</a:t>
            </a:r>
            <a:endParaRPr kumimoji="1" lang="en-US" altLang="zh-CN" dirty="0"/>
          </a:p>
          <a:p>
            <a:pPr lvl="1"/>
            <a:r>
              <a:rPr kumimoji="1" lang="zh-CN" altLang="en-US" dirty="0"/>
              <a:t>负责实现主线程的功能</a:t>
            </a:r>
          </a:p>
        </p:txBody>
      </p:sp>
    </p:spTree>
    <p:extLst>
      <p:ext uri="{BB962C8B-B14F-4D97-AF65-F5344CB8AC3E}">
        <p14:creationId xmlns:p14="http://schemas.microsoft.com/office/powerpoint/2010/main" val="336872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BFC871-531B-1745-9558-4A65AC4909EC}"/>
              </a:ext>
            </a:extLst>
          </p:cNvPr>
          <p:cNvSpPr>
            <a:spLocks noGrp="1"/>
          </p:cNvSpPr>
          <p:nvPr>
            <p:ph type="title"/>
          </p:nvPr>
        </p:nvSpPr>
        <p:spPr/>
        <p:txBody>
          <a:bodyPr/>
          <a:lstStyle/>
          <a:p>
            <a:r>
              <a:rPr kumimoji="1" lang="zh-CN" altLang="en-US" dirty="0"/>
              <a:t>消息驱动机制的实现：</a:t>
            </a:r>
            <a:r>
              <a:rPr kumimoji="1" lang="en-US" altLang="zh-CN" dirty="0"/>
              <a:t>Handler</a:t>
            </a:r>
            <a:endParaRPr kumimoji="1" lang="zh-CN" altLang="en-US" dirty="0"/>
          </a:p>
        </p:txBody>
      </p:sp>
      <p:graphicFrame>
        <p:nvGraphicFramePr>
          <p:cNvPr id="5" name="内容占位符 4">
            <a:extLst>
              <a:ext uri="{FF2B5EF4-FFF2-40B4-BE49-F238E27FC236}">
                <a16:creationId xmlns:a16="http://schemas.microsoft.com/office/drawing/2014/main" id="{54E89D35-B116-E141-B5D1-7AE7F30A3768}"/>
              </a:ext>
            </a:extLst>
          </p:cNvPr>
          <p:cNvGraphicFramePr>
            <a:graphicFrameLocks noGrp="1"/>
          </p:cNvGraphicFramePr>
          <p:nvPr>
            <p:ph sz="half" idx="1"/>
            <p:extLst>
              <p:ext uri="{D42A27DB-BD31-4B8C-83A1-F6EECF244321}">
                <p14:modId xmlns:p14="http://schemas.microsoft.com/office/powerpoint/2010/main" val="3754454205"/>
              </p:ext>
            </p:extLst>
          </p:nvPr>
        </p:nvGraphicFramePr>
        <p:xfrm>
          <a:off x="1581912" y="2638044"/>
          <a:ext cx="4271771" cy="3101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内容占位符 5">
            <a:extLst>
              <a:ext uri="{FF2B5EF4-FFF2-40B4-BE49-F238E27FC236}">
                <a16:creationId xmlns:a16="http://schemas.microsoft.com/office/drawing/2014/main" id="{2BF586CC-7643-254D-BFE4-0ACCF952DD59}"/>
              </a:ext>
            </a:extLst>
          </p:cNvPr>
          <p:cNvPicPr>
            <a:picLocks noGrp="1" noChangeAspect="1"/>
          </p:cNvPicPr>
          <p:nvPr>
            <p:ph sz="half" idx="2"/>
          </p:nvPr>
        </p:nvPicPr>
        <p:blipFill>
          <a:blip r:embed="rId8"/>
          <a:stretch>
            <a:fillRect/>
          </a:stretch>
        </p:blipFill>
        <p:spPr>
          <a:xfrm>
            <a:off x="6338888" y="2731532"/>
            <a:ext cx="4270375" cy="2915761"/>
          </a:xfrm>
          <a:prstGeom prst="rect">
            <a:avLst/>
          </a:prstGeom>
        </p:spPr>
      </p:pic>
    </p:spTree>
    <p:extLst>
      <p:ext uri="{BB962C8B-B14F-4D97-AF65-F5344CB8AC3E}">
        <p14:creationId xmlns:p14="http://schemas.microsoft.com/office/powerpoint/2010/main" val="7448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B8FD1D-BF83-D941-939B-9ABAD333FD4E}"/>
              </a:ext>
            </a:extLst>
          </p:cNvPr>
          <p:cNvSpPr>
            <a:spLocks noGrp="1"/>
          </p:cNvSpPr>
          <p:nvPr>
            <p:ph type="title"/>
          </p:nvPr>
        </p:nvSpPr>
        <p:spPr/>
        <p:txBody>
          <a:bodyPr/>
          <a:lstStyle/>
          <a:p>
            <a:r>
              <a:rPr kumimoji="1" lang="zh-CN" altLang="en-US" dirty="0"/>
              <a:t>四大组件大管家：</a:t>
            </a:r>
            <a:r>
              <a:rPr kumimoji="1" lang="en-US" altLang="zh-CN" dirty="0"/>
              <a:t>AMS</a:t>
            </a:r>
            <a:endParaRPr kumimoji="1" lang="zh-CN" altLang="en-US" dirty="0"/>
          </a:p>
        </p:txBody>
      </p:sp>
      <p:sp>
        <p:nvSpPr>
          <p:cNvPr id="4" name="内容占位符 3">
            <a:extLst>
              <a:ext uri="{FF2B5EF4-FFF2-40B4-BE49-F238E27FC236}">
                <a16:creationId xmlns:a16="http://schemas.microsoft.com/office/drawing/2014/main" id="{F60163A1-6B11-0540-876A-CD60963AF45B}"/>
              </a:ext>
            </a:extLst>
          </p:cNvPr>
          <p:cNvSpPr>
            <a:spLocks noGrp="1"/>
          </p:cNvSpPr>
          <p:nvPr>
            <p:ph sz="half" idx="1"/>
          </p:nvPr>
        </p:nvSpPr>
        <p:spPr/>
        <p:txBody>
          <a:bodyPr anchor="t"/>
          <a:lstStyle/>
          <a:p>
            <a:r>
              <a:rPr kumimoji="1" lang="zh-CN" altLang="en-US" dirty="0"/>
              <a:t>四大组件的统一调度</a:t>
            </a:r>
            <a:endParaRPr kumimoji="1" lang="en-US" altLang="zh-CN" dirty="0"/>
          </a:p>
          <a:p>
            <a:pPr lvl="1"/>
            <a:r>
              <a:rPr kumimoji="1" lang="zh-CN" altLang="en-US" dirty="0"/>
              <a:t>调度 </a:t>
            </a:r>
            <a:r>
              <a:rPr kumimoji="1" lang="en-US" altLang="zh-CN" dirty="0"/>
              <a:t>Activity</a:t>
            </a:r>
            <a:r>
              <a:rPr kumimoji="1" lang="zh-CN" altLang="en-US" dirty="0"/>
              <a:t> 的生命周期</a:t>
            </a:r>
            <a:endParaRPr kumimoji="1" lang="en-US" altLang="zh-CN" dirty="0"/>
          </a:p>
          <a:p>
            <a:pPr lvl="1"/>
            <a:r>
              <a:rPr kumimoji="1" lang="zh-CN" altLang="en-US" dirty="0"/>
              <a:t>启动和调度 </a:t>
            </a:r>
            <a:r>
              <a:rPr kumimoji="1" lang="en-US" altLang="zh-CN" dirty="0"/>
              <a:t>Service</a:t>
            </a:r>
            <a:r>
              <a:rPr kumimoji="1" lang="zh-CN" altLang="en-US" dirty="0"/>
              <a:t>，管理服务绑定</a:t>
            </a:r>
            <a:endParaRPr kumimoji="1" lang="en-US" altLang="zh-CN" dirty="0"/>
          </a:p>
          <a:p>
            <a:pPr lvl="1"/>
            <a:r>
              <a:rPr kumimoji="1" lang="zh-CN" altLang="en-US" dirty="0"/>
              <a:t>注册 </a:t>
            </a:r>
            <a:r>
              <a:rPr kumimoji="1" lang="en-US" altLang="zh-CN" dirty="0" err="1"/>
              <a:t>BroadcastReceiver</a:t>
            </a:r>
            <a:r>
              <a:rPr kumimoji="1" lang="zh-CN" altLang="en-US" dirty="0"/>
              <a:t>，接收和分发 </a:t>
            </a:r>
            <a:r>
              <a:rPr kumimoji="1" lang="en-US" altLang="zh-CN" dirty="0"/>
              <a:t>Broadcast</a:t>
            </a:r>
          </a:p>
          <a:p>
            <a:pPr lvl="1"/>
            <a:r>
              <a:rPr kumimoji="1" lang="en-US" altLang="zh-CN" dirty="0"/>
              <a:t> </a:t>
            </a:r>
            <a:r>
              <a:rPr kumimoji="1" lang="zh-CN" altLang="en-US" dirty="0"/>
              <a:t>注册和发布 </a:t>
            </a:r>
            <a:r>
              <a:rPr kumimoji="1" lang="en-US" altLang="zh-CN" dirty="0" err="1"/>
              <a:t>ContentProvider</a:t>
            </a:r>
            <a:endParaRPr kumimoji="1" lang="en-US" altLang="zh-CN" dirty="0"/>
          </a:p>
          <a:p>
            <a:endParaRPr kumimoji="1" lang="zh-CN" altLang="en-US" dirty="0"/>
          </a:p>
        </p:txBody>
      </p:sp>
      <p:sp>
        <p:nvSpPr>
          <p:cNvPr id="5" name="内容占位符 4">
            <a:extLst>
              <a:ext uri="{FF2B5EF4-FFF2-40B4-BE49-F238E27FC236}">
                <a16:creationId xmlns:a16="http://schemas.microsoft.com/office/drawing/2014/main" id="{F7F763CF-E890-774A-8124-CBBC185433A1}"/>
              </a:ext>
            </a:extLst>
          </p:cNvPr>
          <p:cNvSpPr>
            <a:spLocks noGrp="1"/>
          </p:cNvSpPr>
          <p:nvPr>
            <p:ph sz="half" idx="2"/>
          </p:nvPr>
        </p:nvSpPr>
        <p:spPr/>
        <p:txBody>
          <a:bodyPr anchor="t"/>
          <a:lstStyle/>
          <a:p>
            <a:r>
              <a:rPr kumimoji="1" lang="zh-CN" altLang="en-US" dirty="0"/>
              <a:t>进程与内存管理</a:t>
            </a:r>
            <a:endParaRPr kumimoji="1" lang="en-US" altLang="zh-CN" dirty="0"/>
          </a:p>
          <a:p>
            <a:pPr lvl="1"/>
            <a:r>
              <a:rPr kumimoji="1" lang="zh-CN" altLang="en-US" dirty="0"/>
              <a:t>组件承载进程不存在时拉起进程</a:t>
            </a:r>
            <a:endParaRPr kumimoji="1" lang="en-US" altLang="zh-CN" dirty="0"/>
          </a:p>
          <a:p>
            <a:pPr lvl="1"/>
            <a:r>
              <a:rPr kumimoji="1" lang="zh-CN" altLang="en-US" dirty="0"/>
              <a:t>根据组件使用情况调整进程重要性</a:t>
            </a:r>
            <a:endParaRPr kumimoji="1" lang="en-US" altLang="zh-CN" dirty="0"/>
          </a:p>
          <a:p>
            <a:pPr lvl="1"/>
            <a:r>
              <a:rPr kumimoji="1" lang="zh-CN" altLang="en-US" dirty="0"/>
              <a:t>处理进程死亡，按需重启进程</a:t>
            </a:r>
          </a:p>
        </p:txBody>
      </p:sp>
    </p:spTree>
    <p:extLst>
      <p:ext uri="{BB962C8B-B14F-4D97-AF65-F5344CB8AC3E}">
        <p14:creationId xmlns:p14="http://schemas.microsoft.com/office/powerpoint/2010/main" val="350230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B7F578-B323-A74F-8205-3852F334772C}"/>
              </a:ext>
            </a:extLst>
          </p:cNvPr>
          <p:cNvSpPr>
            <a:spLocks noGrp="1"/>
          </p:cNvSpPr>
          <p:nvPr>
            <p:ph type="title"/>
          </p:nvPr>
        </p:nvSpPr>
        <p:spPr/>
        <p:txBody>
          <a:bodyPr/>
          <a:lstStyle/>
          <a:p>
            <a:r>
              <a:rPr kumimoji="1" lang="en-US" altLang="zh-CN" dirty="0"/>
              <a:t>Android</a:t>
            </a:r>
            <a:r>
              <a:rPr kumimoji="1" lang="zh-CN" altLang="en-US" dirty="0"/>
              <a:t> </a:t>
            </a:r>
            <a:r>
              <a:rPr kumimoji="1" lang="en-US" altLang="zh-CN" dirty="0"/>
              <a:t>RPC</a:t>
            </a:r>
            <a:r>
              <a:rPr kumimoji="1" lang="zh-CN" altLang="en-US" dirty="0"/>
              <a:t> 机制：</a:t>
            </a:r>
            <a:r>
              <a:rPr kumimoji="1" lang="en-US" altLang="zh-CN" dirty="0"/>
              <a:t>Binder</a:t>
            </a:r>
            <a:endParaRPr kumimoji="1" lang="zh-CN" altLang="en-US" dirty="0"/>
          </a:p>
        </p:txBody>
      </p:sp>
      <p:sp>
        <p:nvSpPr>
          <p:cNvPr id="4" name="内容占位符 3">
            <a:extLst>
              <a:ext uri="{FF2B5EF4-FFF2-40B4-BE49-F238E27FC236}">
                <a16:creationId xmlns:a16="http://schemas.microsoft.com/office/drawing/2014/main" id="{5BFAA3A1-2482-BF43-A571-8132F7BA1A10}"/>
              </a:ext>
            </a:extLst>
          </p:cNvPr>
          <p:cNvSpPr>
            <a:spLocks noGrp="1"/>
          </p:cNvSpPr>
          <p:nvPr>
            <p:ph sz="half" idx="1"/>
          </p:nvPr>
        </p:nvSpPr>
        <p:spPr/>
        <p:txBody>
          <a:bodyPr>
            <a:normAutofit fontScale="92500" lnSpcReduction="10000"/>
          </a:bodyPr>
          <a:lstStyle/>
          <a:p>
            <a:r>
              <a:rPr kumimoji="1" lang="en-US" altLang="zh-CN" dirty="0"/>
              <a:t>IPC</a:t>
            </a:r>
            <a:r>
              <a:rPr kumimoji="1" lang="zh-CN" altLang="en-US" dirty="0"/>
              <a:t> ：</a:t>
            </a:r>
            <a:r>
              <a:rPr kumimoji="1" lang="en-US" altLang="zh-CN" dirty="0"/>
              <a:t>Binder</a:t>
            </a:r>
            <a:r>
              <a:rPr kumimoji="1" lang="zh-CN" altLang="en-US" dirty="0"/>
              <a:t>是 </a:t>
            </a:r>
            <a:r>
              <a:rPr kumimoji="1" lang="en-US" altLang="zh-CN" dirty="0"/>
              <a:t>Android</a:t>
            </a:r>
            <a:r>
              <a:rPr kumimoji="1" lang="zh-CN" altLang="en-US" dirty="0"/>
              <a:t> 中的一种跨进程通信，实现远程过程调用的方式；</a:t>
            </a:r>
          </a:p>
          <a:p>
            <a:r>
              <a:rPr kumimoji="1" lang="en-US" altLang="zh-CN" dirty="0"/>
              <a:t>Driver</a:t>
            </a:r>
            <a:r>
              <a:rPr kumimoji="1" lang="zh-CN" altLang="en-US" dirty="0"/>
              <a:t> 层：虚拟设备驱动 </a:t>
            </a:r>
            <a:r>
              <a:rPr kumimoji="1" lang="en-US" altLang="zh-CN" dirty="0"/>
              <a:t>/dev/binder</a:t>
            </a:r>
            <a:r>
              <a:rPr kumimoji="1" lang="zh-CN" altLang="en-US" dirty="0"/>
              <a:t>；</a:t>
            </a:r>
          </a:p>
          <a:p>
            <a:r>
              <a:rPr kumimoji="1" lang="en-US" altLang="zh-CN" dirty="0"/>
              <a:t>Native</a:t>
            </a:r>
            <a:r>
              <a:rPr kumimoji="1" lang="zh-CN" altLang="en-US" dirty="0"/>
              <a:t> 层：</a:t>
            </a:r>
            <a:r>
              <a:rPr kumimoji="1" lang="en-US" altLang="zh-CN" dirty="0" err="1"/>
              <a:t>ServiceManager</a:t>
            </a:r>
            <a:r>
              <a:rPr kumimoji="1" lang="en-US" altLang="zh-CN" dirty="0"/>
              <a:t>,</a:t>
            </a:r>
            <a:r>
              <a:rPr kumimoji="1" lang="zh-CN" altLang="en-US" dirty="0"/>
              <a:t> </a:t>
            </a:r>
            <a:r>
              <a:rPr kumimoji="1" lang="en-US" altLang="zh-CN" dirty="0" err="1"/>
              <a:t>BpBinder</a:t>
            </a:r>
            <a:r>
              <a:rPr kumimoji="1" lang="en-US" altLang="zh-CN" dirty="0"/>
              <a:t>/</a:t>
            </a:r>
            <a:r>
              <a:rPr kumimoji="1" lang="en-US" altLang="zh-CN" dirty="0" err="1"/>
              <a:t>BBinder</a:t>
            </a:r>
            <a:r>
              <a:rPr kumimoji="1" lang="zh-CN" altLang="en-US" dirty="0"/>
              <a:t>；</a:t>
            </a:r>
          </a:p>
          <a:p>
            <a:r>
              <a:rPr kumimoji="1" lang="en-US" altLang="zh-CN" dirty="0"/>
              <a:t>Framework</a:t>
            </a:r>
            <a:r>
              <a:rPr kumimoji="1" lang="zh-CN" altLang="en-US" dirty="0"/>
              <a:t> 层：各种 </a:t>
            </a:r>
            <a:r>
              <a:rPr kumimoji="1" lang="en-US" altLang="zh-CN" dirty="0"/>
              <a:t>Manager</a:t>
            </a:r>
            <a:r>
              <a:rPr kumimoji="1" lang="zh-CN" altLang="en-US" dirty="0"/>
              <a:t>（</a:t>
            </a:r>
            <a:r>
              <a:rPr kumimoji="1" lang="en-US" altLang="zh-CN" dirty="0" err="1"/>
              <a:t>ActivityManager</a:t>
            </a:r>
            <a:r>
              <a:rPr kumimoji="1" lang="zh-CN" altLang="en-US" dirty="0"/>
              <a:t>、</a:t>
            </a:r>
            <a:r>
              <a:rPr kumimoji="1" lang="en-US" altLang="zh-CN" dirty="0" err="1"/>
              <a:t>WindowManager</a:t>
            </a:r>
            <a:r>
              <a:rPr kumimoji="1" lang="zh-CN" altLang="en-US" dirty="0"/>
              <a:t>等）和相应 </a:t>
            </a:r>
            <a:r>
              <a:rPr kumimoji="1" lang="en-US" altLang="zh-CN" dirty="0" err="1"/>
              <a:t>xxxManagerService</a:t>
            </a:r>
            <a:r>
              <a:rPr kumimoji="1" lang="zh-CN" altLang="en-US" dirty="0"/>
              <a:t> 的桥梁；</a:t>
            </a:r>
          </a:p>
          <a:p>
            <a:r>
              <a:rPr kumimoji="1" lang="en-US" altLang="zh-CN" dirty="0"/>
              <a:t>APP</a:t>
            </a:r>
            <a:r>
              <a:rPr kumimoji="1" lang="zh-CN" altLang="en-US" dirty="0"/>
              <a:t> 层：客户端和服务端进行通信的媒介。</a:t>
            </a:r>
          </a:p>
          <a:p>
            <a:endParaRPr kumimoji="1" lang="zh-CN" altLang="en-US" dirty="0"/>
          </a:p>
        </p:txBody>
      </p:sp>
      <p:pic>
        <p:nvPicPr>
          <p:cNvPr id="7" name="内容占位符 6">
            <a:extLst>
              <a:ext uri="{FF2B5EF4-FFF2-40B4-BE49-F238E27FC236}">
                <a16:creationId xmlns:a16="http://schemas.microsoft.com/office/drawing/2014/main" id="{AD94BDCB-9084-EE42-8102-0F5585DC2823}"/>
              </a:ext>
            </a:extLst>
          </p:cNvPr>
          <p:cNvPicPr>
            <a:picLocks noGrp="1" noChangeAspect="1"/>
          </p:cNvPicPr>
          <p:nvPr>
            <p:ph sz="half" idx="2"/>
          </p:nvPr>
        </p:nvPicPr>
        <p:blipFill>
          <a:blip r:embed="rId2"/>
          <a:stretch>
            <a:fillRect/>
          </a:stretch>
        </p:blipFill>
        <p:spPr>
          <a:xfrm>
            <a:off x="6338888" y="3150798"/>
            <a:ext cx="4270375" cy="2077229"/>
          </a:xfrm>
        </p:spPr>
      </p:pic>
    </p:spTree>
    <p:extLst>
      <p:ext uri="{BB962C8B-B14F-4D97-AF65-F5344CB8AC3E}">
        <p14:creationId xmlns:p14="http://schemas.microsoft.com/office/powerpoint/2010/main" val="398375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F934613-B11D-DE45-BA05-FE524DC5B236}"/>
              </a:ext>
            </a:extLst>
          </p:cNvPr>
          <p:cNvSpPr>
            <a:spLocks noGrp="1"/>
          </p:cNvSpPr>
          <p:nvPr>
            <p:ph type="title"/>
          </p:nvPr>
        </p:nvSpPr>
        <p:spPr/>
        <p:txBody>
          <a:bodyPr/>
          <a:lstStyle/>
          <a:p>
            <a:r>
              <a:rPr kumimoji="1" lang="en-US" altLang="zh-CN" dirty="0"/>
              <a:t>Broadcast</a:t>
            </a:r>
            <a:endParaRPr kumimoji="1" lang="zh-CN" altLang="en-US" dirty="0"/>
          </a:p>
        </p:txBody>
      </p:sp>
      <p:sp>
        <p:nvSpPr>
          <p:cNvPr id="5" name="文本占位符 4">
            <a:extLst>
              <a:ext uri="{FF2B5EF4-FFF2-40B4-BE49-F238E27FC236}">
                <a16:creationId xmlns:a16="http://schemas.microsoft.com/office/drawing/2014/main" id="{30C2EADC-5370-0A45-8FA7-1D3D430002E2}"/>
              </a:ext>
            </a:extLst>
          </p:cNvPr>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4280117200"/>
      </p:ext>
    </p:extLst>
  </p:cSld>
  <p:clrMapOvr>
    <a:masterClrMapping/>
  </p:clrMapOvr>
</p:sld>
</file>

<file path=ppt/theme/theme1.xml><?xml version="1.0" encoding="utf-8"?>
<a:theme xmlns:a="http://schemas.openxmlformats.org/drawingml/2006/main" name="包裹">
  <a:themeElements>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包裹">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{06EF3623-FFC6-A345-B722-6D5540058D03}tf10001120</Template>
  <TotalTime>3743</TotalTime>
  <Words>3697</Words>
  <Application>Microsoft Macintosh PowerPoint</Application>
  <PresentationFormat>宽屏</PresentationFormat>
  <Paragraphs>279</Paragraphs>
  <Slides>28</Slides>
  <Notes>21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28</vt:i4>
      </vt:variant>
    </vt:vector>
  </HeadingPairs>
  <TitlesOfParts>
    <vt:vector size="32" baseType="lpstr">
      <vt:lpstr>等线</vt:lpstr>
      <vt:lpstr>Arial</vt:lpstr>
      <vt:lpstr>Gill Sans MT</vt:lpstr>
      <vt:lpstr>包裹</vt:lpstr>
      <vt:lpstr>Android 应用组件源码分析</vt:lpstr>
      <vt:lpstr>Android 四大组件</vt:lpstr>
      <vt:lpstr>Android 进程与组件</vt:lpstr>
      <vt:lpstr>应用运行上下文：Context</vt:lpstr>
      <vt:lpstr>Android 主线程：Activity Thread</vt:lpstr>
      <vt:lpstr>消息驱动机制的实现：Handler</vt:lpstr>
      <vt:lpstr>四大组件大管家：AMS</vt:lpstr>
      <vt:lpstr>Android RPC 机制：Binder</vt:lpstr>
      <vt:lpstr>Broadcast</vt:lpstr>
      <vt:lpstr>Broadcast 机制简介</vt:lpstr>
      <vt:lpstr>注册 Broadcast</vt:lpstr>
      <vt:lpstr>发送广播</vt:lpstr>
      <vt:lpstr>发送有序广播</vt:lpstr>
      <vt:lpstr>发送常规广播</vt:lpstr>
      <vt:lpstr>进程启动后接收广播</vt:lpstr>
      <vt:lpstr>ContentProvider</vt:lpstr>
      <vt:lpstr>Content Provider 简介</vt:lpstr>
      <vt:lpstr>使用 Content Resolver 交互</vt:lpstr>
      <vt:lpstr>获取 Content Provider</vt:lpstr>
      <vt:lpstr>应用启动后发起安装</vt:lpstr>
      <vt:lpstr>服务端死亡杀死客户端</vt:lpstr>
      <vt:lpstr>Service</vt:lpstr>
      <vt:lpstr>Service 简介</vt:lpstr>
      <vt:lpstr>启动服务</vt:lpstr>
      <vt:lpstr>绑定服务</vt:lpstr>
      <vt:lpstr>停止服务</vt:lpstr>
      <vt:lpstr>解绑服务</vt:lpstr>
      <vt:lpstr>Service 进程被杀重启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应用组件</dc:title>
  <dc:creator>孙志强</dc:creator>
  <cp:lastModifiedBy>孙志强</cp:lastModifiedBy>
  <cp:revision>100</cp:revision>
  <dcterms:created xsi:type="dcterms:W3CDTF">2020-03-02T07:32:53Z</dcterms:created>
  <dcterms:modified xsi:type="dcterms:W3CDTF">2020-03-05T12:11:14Z</dcterms:modified>
</cp:coreProperties>
</file>